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88" r:id="rId3"/>
    <p:sldId id="289" r:id="rId4"/>
    <p:sldId id="290" r:id="rId5"/>
    <p:sldId id="291" r:id="rId6"/>
    <p:sldId id="292" r:id="rId7"/>
    <p:sldId id="293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95" autoAdjust="0"/>
  </p:normalViewPr>
  <p:slideViewPr>
    <p:cSldViewPr>
      <p:cViewPr varScale="1">
        <p:scale>
          <a:sx n="69" d="100"/>
          <a:sy n="69" d="100"/>
        </p:scale>
        <p:origin x="6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4F5A4-5C9D-4B51-8B93-0FCB04E73081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62C8-F7CC-42D7-8645-E7368232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45419-39F4-9F46-878F-CA5226409A5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iavisolutions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iavisolutions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9144000" cy="6858000"/>
            <a:chOff x="-113414" y="0"/>
            <a:chExt cx="9144000" cy="514350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0733"/>
            <a:stretch/>
          </p:blipFill>
          <p:spPr bwMode="auto">
            <a:xfrm>
              <a:off x="-101220" y="0"/>
              <a:ext cx="9131806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>
              <a:spLocks noChangeAspect="1"/>
            </p:cNvSpPr>
            <p:nvPr/>
          </p:nvSpPr>
          <p:spPr>
            <a:xfrm flipV="1">
              <a:off x="-113414" y="0"/>
              <a:ext cx="7271043" cy="5143500"/>
            </a:xfrm>
            <a:custGeom>
              <a:avLst/>
              <a:gdLst>
                <a:gd name="connsiteX0" fmla="*/ 0 w 7271043"/>
                <a:gd name="connsiteY0" fmla="*/ 0 h 5143500"/>
                <a:gd name="connsiteX1" fmla="*/ 7271043 w 7271043"/>
                <a:gd name="connsiteY1" fmla="*/ 0 h 5143500"/>
                <a:gd name="connsiteX2" fmla="*/ 6938986 w 7271043"/>
                <a:gd name="connsiteY2" fmla="*/ 580910 h 5143500"/>
                <a:gd name="connsiteX3" fmla="*/ 4592150 w 7271043"/>
                <a:gd name="connsiteY3" fmla="*/ 4686514 h 5143500"/>
                <a:gd name="connsiteX4" fmla="*/ 4330929 w 7271043"/>
                <a:gd name="connsiteY4" fmla="*/ 5143500 h 5143500"/>
                <a:gd name="connsiteX5" fmla="*/ 0 w 7271043"/>
                <a:gd name="connsiteY5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1043" h="5143500">
                  <a:moveTo>
                    <a:pt x="0" y="0"/>
                  </a:moveTo>
                  <a:lnTo>
                    <a:pt x="7271043" y="0"/>
                  </a:lnTo>
                  <a:lnTo>
                    <a:pt x="6938986" y="580910"/>
                  </a:lnTo>
                  <a:cubicBezTo>
                    <a:pt x="6041285" y="2151366"/>
                    <a:pt x="5264430" y="3510414"/>
                    <a:pt x="4592150" y="4686514"/>
                  </a:cubicBezTo>
                  <a:lnTo>
                    <a:pt x="4330929" y="514350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6" name="Picture 15" descr="Viavi_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72" y="244914"/>
            <a:ext cx="1659589" cy="726327"/>
          </a:xfrm>
          <a:prstGeom prst="rect">
            <a:avLst/>
          </a:prstGeom>
        </p:spPr>
      </p:pic>
      <p:sp>
        <p:nvSpPr>
          <p:cNvPr id="17" name="Freeform 16"/>
          <p:cNvSpPr>
            <a:spLocks noChangeAspect="1"/>
          </p:cNvSpPr>
          <p:nvPr userDrawn="1"/>
        </p:nvSpPr>
        <p:spPr bwMode="auto">
          <a:xfrm>
            <a:off x="3635521" y="-1"/>
            <a:ext cx="3440308" cy="4784529"/>
          </a:xfrm>
          <a:custGeom>
            <a:avLst/>
            <a:gdLst>
              <a:gd name="connsiteX0" fmla="*/ 0 w 3440308"/>
              <a:gd name="connsiteY0" fmla="*/ 0 h 3588397"/>
              <a:gd name="connsiteX1" fmla="*/ 2736502 w 3440308"/>
              <a:gd name="connsiteY1" fmla="*/ 0 h 3588397"/>
              <a:gd name="connsiteX2" fmla="*/ 3400973 w 3440308"/>
              <a:gd name="connsiteY2" fmla="*/ 1164677 h 3588397"/>
              <a:gd name="connsiteX3" fmla="*/ 3423986 w 3440308"/>
              <a:gd name="connsiteY3" fmla="*/ 1351163 h 3588397"/>
              <a:gd name="connsiteX4" fmla="*/ 2173638 w 3440308"/>
              <a:gd name="connsiteY4" fmla="*/ 3542370 h 3588397"/>
              <a:gd name="connsiteX5" fmla="*/ 2012551 w 3440308"/>
              <a:gd name="connsiteY5" fmla="*/ 3534600 h 3588397"/>
              <a:gd name="connsiteX6" fmla="*/ 35204 w 3440308"/>
              <a:gd name="connsiteY6" fmla="*/ 61827 h 35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308" h="3588397">
                <a:moveTo>
                  <a:pt x="0" y="0"/>
                </a:moveTo>
                <a:lnTo>
                  <a:pt x="2736502" y="0"/>
                </a:lnTo>
                <a:lnTo>
                  <a:pt x="3400973" y="1164677"/>
                </a:lnTo>
                <a:cubicBezTo>
                  <a:pt x="3439328" y="1226839"/>
                  <a:pt x="3454669" y="1273460"/>
                  <a:pt x="3423986" y="1351163"/>
                </a:cubicBezTo>
                <a:cubicBezTo>
                  <a:pt x="2173638" y="3542370"/>
                  <a:pt x="2173638" y="3542370"/>
                  <a:pt x="2173638" y="3542370"/>
                </a:cubicBezTo>
                <a:cubicBezTo>
                  <a:pt x="2142955" y="3588991"/>
                  <a:pt x="2081588" y="3620072"/>
                  <a:pt x="2012551" y="3534600"/>
                </a:cubicBezTo>
                <a:cubicBezTo>
                  <a:pt x="1212865" y="2130129"/>
                  <a:pt x="563121" y="988997"/>
                  <a:pt x="35204" y="61827"/>
                </a:cubicBezTo>
                <a:close/>
              </a:path>
            </a:pathLst>
          </a:custGeom>
          <a:gradFill>
            <a:gsLst>
              <a:gs pos="48000">
                <a:schemeClr val="accent3">
                  <a:lumMod val="75000"/>
                  <a:alpha val="85000"/>
                </a:schemeClr>
              </a:gs>
              <a:gs pos="1000">
                <a:schemeClr val="accent1">
                  <a:alpha val="85000"/>
                </a:schemeClr>
              </a:gs>
              <a:gs pos="100000">
                <a:srgbClr val="00A9E0">
                  <a:alpha val="86000"/>
                </a:srgb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4349" y="4181449"/>
            <a:ext cx="4105572" cy="3986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GB" sz="1600" b="0" dirty="0" smtClean="0"/>
            </a:lvl1pPr>
          </a:lstStyle>
          <a:p>
            <a:pPr marL="0" lvl="0" indent="0">
              <a:buFontTx/>
              <a:buNone/>
            </a:pPr>
            <a:r>
              <a:rPr lang="en-GB" dirty="0"/>
              <a:t>Subtitle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349" y="4684810"/>
            <a:ext cx="4102504" cy="3841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4349" y="5004806"/>
            <a:ext cx="4102504" cy="3841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GB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dirty="0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9" y="5314387"/>
            <a:ext cx="4102504" cy="3841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GB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dirty="0"/>
              <a:t>Date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44349" y="2392263"/>
            <a:ext cx="4112226" cy="1833899"/>
          </a:xfrm>
        </p:spPr>
        <p:txBody>
          <a:bodyPr anchor="b"/>
          <a:lstStyle>
            <a:lvl1pPr>
              <a:lnSpc>
                <a:spcPct val="100000"/>
              </a:lnSpc>
              <a:buFontTx/>
              <a:buNone/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65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43682" y="0"/>
            <a:ext cx="6700319" cy="6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0" y="1137"/>
            <a:ext cx="7058980" cy="6858000"/>
            <a:chOff x="0" y="853"/>
            <a:chExt cx="7058980" cy="5143500"/>
          </a:xfrm>
        </p:grpSpPr>
        <p:sp>
          <p:nvSpPr>
            <p:cNvPr id="24" name="Freeform 23"/>
            <p:cNvSpPr>
              <a:spLocks noChangeAspect="1"/>
            </p:cNvSpPr>
            <p:nvPr userDrawn="1"/>
          </p:nvSpPr>
          <p:spPr>
            <a:xfrm flipV="1">
              <a:off x="0" y="853"/>
              <a:ext cx="5825367" cy="5143500"/>
            </a:xfrm>
            <a:custGeom>
              <a:avLst/>
              <a:gdLst>
                <a:gd name="connsiteX0" fmla="*/ 0 w 5825367"/>
                <a:gd name="connsiteY0" fmla="*/ 0 h 5143500"/>
                <a:gd name="connsiteX1" fmla="*/ 5825367 w 5825367"/>
                <a:gd name="connsiteY1" fmla="*/ 0 h 5143500"/>
                <a:gd name="connsiteX2" fmla="*/ 5493310 w 5825367"/>
                <a:gd name="connsiteY2" fmla="*/ 580910 h 5143500"/>
                <a:gd name="connsiteX3" fmla="*/ 3146474 w 5825367"/>
                <a:gd name="connsiteY3" fmla="*/ 4686514 h 5143500"/>
                <a:gd name="connsiteX4" fmla="*/ 2885253 w 5825367"/>
                <a:gd name="connsiteY4" fmla="*/ 5143500 h 5143500"/>
                <a:gd name="connsiteX5" fmla="*/ 0 w 5825367"/>
                <a:gd name="connsiteY5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5367" h="5143500">
                  <a:moveTo>
                    <a:pt x="0" y="0"/>
                  </a:moveTo>
                  <a:lnTo>
                    <a:pt x="5825367" y="0"/>
                  </a:lnTo>
                  <a:lnTo>
                    <a:pt x="5493310" y="580910"/>
                  </a:lnTo>
                  <a:cubicBezTo>
                    <a:pt x="4595609" y="2151366"/>
                    <a:pt x="3818754" y="3510414"/>
                    <a:pt x="3146474" y="4686514"/>
                  </a:cubicBezTo>
                  <a:lnTo>
                    <a:pt x="2885253" y="514350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2225910" y="853"/>
              <a:ext cx="4833070" cy="3267136"/>
            </a:xfrm>
            <a:custGeom>
              <a:avLst/>
              <a:gdLst>
                <a:gd name="connsiteX0" fmla="*/ 0 w 4833070"/>
                <a:gd name="connsiteY0" fmla="*/ 0 h 3267136"/>
                <a:gd name="connsiteX1" fmla="*/ 3038614 w 4833070"/>
                <a:gd name="connsiteY1" fmla="*/ 0 h 3267136"/>
                <a:gd name="connsiteX2" fmla="*/ 3060482 w 4833070"/>
                <a:gd name="connsiteY2" fmla="*/ 38256 h 3267136"/>
                <a:gd name="connsiteX3" fmla="*/ 4822384 w 4833070"/>
                <a:gd name="connsiteY3" fmla="*/ 3120565 h 3267136"/>
                <a:gd name="connsiteX4" fmla="*/ 4730117 w 4833070"/>
                <a:gd name="connsiteY4" fmla="*/ 3267136 h 3267136"/>
                <a:gd name="connsiteX5" fmla="*/ 1948944 w 4833070"/>
                <a:gd name="connsiteY5" fmla="*/ 3267136 h 3267136"/>
                <a:gd name="connsiteX6" fmla="*/ 1803954 w 4833070"/>
                <a:gd name="connsiteY6" fmla="*/ 3147215 h 326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3070" h="3267136">
                  <a:moveTo>
                    <a:pt x="0" y="0"/>
                  </a:moveTo>
                  <a:lnTo>
                    <a:pt x="3038614" y="0"/>
                  </a:lnTo>
                  <a:lnTo>
                    <a:pt x="3060482" y="38256"/>
                  </a:lnTo>
                  <a:cubicBezTo>
                    <a:pt x="4822384" y="3120565"/>
                    <a:pt x="4822384" y="3120565"/>
                    <a:pt x="4822384" y="3120565"/>
                  </a:cubicBezTo>
                  <a:cubicBezTo>
                    <a:pt x="4861926" y="3213838"/>
                    <a:pt x="4782841" y="3267136"/>
                    <a:pt x="4730117" y="3267136"/>
                  </a:cubicBezTo>
                  <a:cubicBezTo>
                    <a:pt x="1948944" y="3267136"/>
                    <a:pt x="1948944" y="3267136"/>
                    <a:pt x="1948944" y="3267136"/>
                  </a:cubicBezTo>
                  <a:cubicBezTo>
                    <a:pt x="1896220" y="3267136"/>
                    <a:pt x="1856677" y="3240487"/>
                    <a:pt x="1803954" y="3147215"/>
                  </a:cubicBezTo>
                  <a:close/>
                </a:path>
              </a:pathLst>
            </a:custGeom>
            <a:gradFill>
              <a:gsLst>
                <a:gs pos="48000">
                  <a:schemeClr val="accent3">
                    <a:lumMod val="75000"/>
                    <a:alpha val="85000"/>
                  </a:schemeClr>
                </a:gs>
                <a:gs pos="0">
                  <a:schemeClr val="accent1">
                    <a:alpha val="85000"/>
                  </a:schemeClr>
                </a:gs>
                <a:gs pos="100000">
                  <a:srgbClr val="00A9E0">
                    <a:alpha val="8600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Title 1"/>
          <p:cNvSpPr>
            <a:spLocks noGrp="1"/>
          </p:cNvSpPr>
          <p:nvPr userDrawn="1">
            <p:ph type="title"/>
          </p:nvPr>
        </p:nvSpPr>
        <p:spPr>
          <a:xfrm>
            <a:off x="347472" y="2370400"/>
            <a:ext cx="3195828" cy="123444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7364" y="6377813"/>
            <a:ext cx="9155047" cy="504208"/>
            <a:chOff x="-7364" y="4770660"/>
            <a:chExt cx="9155047" cy="378156"/>
          </a:xfrm>
        </p:grpSpPr>
        <p:sp>
          <p:nvSpPr>
            <p:cNvPr id="17" name="Rectangle 16"/>
            <p:cNvSpPr/>
            <p:nvPr/>
          </p:nvSpPr>
          <p:spPr>
            <a:xfrm>
              <a:off x="-3682" y="4770660"/>
              <a:ext cx="9151365" cy="37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-7364" y="4770660"/>
              <a:ext cx="1604614" cy="378156"/>
            </a:xfrm>
            <a:custGeom>
              <a:avLst/>
              <a:gdLst>
                <a:gd name="connsiteX0" fmla="*/ 0 w 1636512"/>
                <a:gd name="connsiteY0" fmla="*/ 0 h 467328"/>
                <a:gd name="connsiteX1" fmla="*/ 1371504 w 1636512"/>
                <a:gd name="connsiteY1" fmla="*/ 0 h 467328"/>
                <a:gd name="connsiteX2" fmla="*/ 1636512 w 1636512"/>
                <a:gd name="connsiteY2" fmla="*/ 467328 h 467328"/>
                <a:gd name="connsiteX3" fmla="*/ 0 w 1636512"/>
                <a:gd name="connsiteY3" fmla="*/ 467328 h 467328"/>
                <a:gd name="connsiteX0" fmla="*/ 0 w 1604614"/>
                <a:gd name="connsiteY0" fmla="*/ 0 h 473991"/>
                <a:gd name="connsiteX1" fmla="*/ 1371504 w 1604614"/>
                <a:gd name="connsiteY1" fmla="*/ 0 h 473991"/>
                <a:gd name="connsiteX2" fmla="*/ 1604614 w 1604614"/>
                <a:gd name="connsiteY2" fmla="*/ 473991 h 473991"/>
                <a:gd name="connsiteX3" fmla="*/ 0 w 1604614"/>
                <a:gd name="connsiteY3" fmla="*/ 467328 h 473991"/>
                <a:gd name="connsiteX4" fmla="*/ 0 w 1604614"/>
                <a:gd name="connsiteY4" fmla="*/ 0 h 4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4614" h="473991">
                  <a:moveTo>
                    <a:pt x="0" y="0"/>
                  </a:moveTo>
                  <a:lnTo>
                    <a:pt x="1371504" y="0"/>
                  </a:lnTo>
                  <a:lnTo>
                    <a:pt x="1604614" y="473991"/>
                  </a:lnTo>
                  <a:lnTo>
                    <a:pt x="0" y="467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75" y="4819047"/>
              <a:ext cx="841248" cy="276065"/>
            </a:xfrm>
            <a:prstGeom prst="rect">
              <a:avLst/>
            </a:prstGeom>
          </p:spPr>
        </p:pic>
        <p:sp>
          <p:nvSpPr>
            <p:cNvPr id="20" name="Freeform 19"/>
            <p:cNvSpPr/>
            <p:nvPr userDrawn="1"/>
          </p:nvSpPr>
          <p:spPr>
            <a:xfrm>
              <a:off x="1287284" y="4770660"/>
              <a:ext cx="372472" cy="251790"/>
            </a:xfrm>
            <a:custGeom>
              <a:avLst/>
              <a:gdLst>
                <a:gd name="connsiteX0" fmla="*/ 0 w 4833070"/>
                <a:gd name="connsiteY0" fmla="*/ 0 h 3267136"/>
                <a:gd name="connsiteX1" fmla="*/ 3038614 w 4833070"/>
                <a:gd name="connsiteY1" fmla="*/ 0 h 3267136"/>
                <a:gd name="connsiteX2" fmla="*/ 3060482 w 4833070"/>
                <a:gd name="connsiteY2" fmla="*/ 38256 h 3267136"/>
                <a:gd name="connsiteX3" fmla="*/ 4822384 w 4833070"/>
                <a:gd name="connsiteY3" fmla="*/ 3120565 h 3267136"/>
                <a:gd name="connsiteX4" fmla="*/ 4730117 w 4833070"/>
                <a:gd name="connsiteY4" fmla="*/ 3267136 h 3267136"/>
                <a:gd name="connsiteX5" fmla="*/ 1948944 w 4833070"/>
                <a:gd name="connsiteY5" fmla="*/ 3267136 h 3267136"/>
                <a:gd name="connsiteX6" fmla="*/ 1803954 w 4833070"/>
                <a:gd name="connsiteY6" fmla="*/ 3147215 h 326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3070" h="3267136">
                  <a:moveTo>
                    <a:pt x="0" y="0"/>
                  </a:moveTo>
                  <a:lnTo>
                    <a:pt x="3038614" y="0"/>
                  </a:lnTo>
                  <a:lnTo>
                    <a:pt x="3060482" y="38256"/>
                  </a:lnTo>
                  <a:cubicBezTo>
                    <a:pt x="4822384" y="3120565"/>
                    <a:pt x="4822384" y="3120565"/>
                    <a:pt x="4822384" y="3120565"/>
                  </a:cubicBezTo>
                  <a:cubicBezTo>
                    <a:pt x="4861926" y="3213838"/>
                    <a:pt x="4782841" y="3267136"/>
                    <a:pt x="4730117" y="3267136"/>
                  </a:cubicBezTo>
                  <a:cubicBezTo>
                    <a:pt x="1948944" y="3267136"/>
                    <a:pt x="1948944" y="3267136"/>
                    <a:pt x="1948944" y="3267136"/>
                  </a:cubicBezTo>
                  <a:cubicBezTo>
                    <a:pt x="1896220" y="3267136"/>
                    <a:pt x="1856677" y="3240487"/>
                    <a:pt x="1803954" y="3147215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8285229" y="6472776"/>
            <a:ext cx="515877" cy="277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1200">
                <a:solidFill>
                  <a:srgbClr val="3D0064"/>
                </a:solidFill>
              </a:defRPr>
            </a:lvl1pPr>
          </a:lstStyle>
          <a:p>
            <a:pPr defTabSz="457200"/>
            <a:fld id="{510F167E-D98C-DA4B-8A87-8A99C0A00B88}" type="slidenum">
              <a:rPr lang="en-US" sz="8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457200"/>
              <a:t>‹#›</a:t>
            </a:fld>
            <a:endParaRPr lang="en-US" sz="8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2" name="Footer Placeholder 2"/>
          <p:cNvSpPr txBox="1">
            <a:spLocks/>
          </p:cNvSpPr>
          <p:nvPr userDrawn="1"/>
        </p:nvSpPr>
        <p:spPr>
          <a:xfrm>
            <a:off x="5575947" y="6428186"/>
            <a:ext cx="2995697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2016 Viavi Solutions Inc.</a:t>
            </a:r>
          </a:p>
        </p:txBody>
      </p:sp>
      <p:sp>
        <p:nvSpPr>
          <p:cNvPr id="23" name="TextBox 22">
            <a:hlinkClick r:id="rId4"/>
          </p:cNvPr>
          <p:cNvSpPr txBox="1"/>
          <p:nvPr userDrawn="1"/>
        </p:nvSpPr>
        <p:spPr>
          <a:xfrm>
            <a:off x="2443682" y="6503554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www.viavisolutions.com</a:t>
            </a:r>
          </a:p>
        </p:txBody>
      </p:sp>
    </p:spTree>
    <p:extLst>
      <p:ext uri="{BB962C8B-B14F-4D97-AF65-F5344CB8AC3E}">
        <p14:creationId xmlns:p14="http://schemas.microsoft.com/office/powerpoint/2010/main" val="9432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83093"/>
            <a:ext cx="8458200" cy="4693920"/>
          </a:xfrm>
          <a:prstGeom prst="rect">
            <a:avLst/>
          </a:prstGeom>
        </p:spPr>
        <p:txBody>
          <a:bodyPr/>
          <a:lstStyle>
            <a:lvl1pPr marL="171446" indent="-171446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457189" indent="-165096">
              <a:buClrTx/>
              <a:buSzPct val="80000"/>
              <a:buFont typeface=".AppleSystemUIFont" charset="0"/>
              <a:buChar char="-"/>
              <a:defRPr>
                <a:solidFill>
                  <a:schemeClr val="tx1"/>
                </a:solidFill>
              </a:defRPr>
            </a:lvl2pPr>
            <a:lvl3pPr marL="741344" indent="-171446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  <a:lvl4pPr marL="1031849" indent="-173034">
              <a:buClrTx/>
              <a:buSzPct val="80000"/>
              <a:buFont typeface=".AppleSystemUIFont" charset="0"/>
              <a:buChar char="-"/>
              <a:defRPr>
                <a:solidFill>
                  <a:schemeClr val="tx1"/>
                </a:solidFill>
              </a:defRPr>
            </a:lvl4pPr>
            <a:lvl5pPr marL="1316006" indent="-173034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22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1719"/>
            <a:ext cx="8458200" cy="6845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596" y="1285340"/>
            <a:ext cx="4069080" cy="46939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46" indent="-17144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1pPr>
            <a:lvl2pPr marL="457189" indent="-16509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2pPr>
            <a:lvl3pPr marL="741344" indent="-17144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3pPr>
            <a:lvl4pPr marL="1031849" indent="-173034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4pPr>
            <a:lvl5pPr marL="1316006" indent="-173034">
              <a:buClrTx/>
              <a:buFont typeface="Arial" charset="0"/>
              <a:buChar char="•"/>
              <a:defRPr lang="en-US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SzPct val="80000"/>
              <a:buFont typeface="Arial" charset="0"/>
              <a:buChar char="•"/>
            </a:pPr>
            <a:r>
              <a:rPr lang="en-US" dirty="0"/>
              <a:t>Click to edit Master text styles</a:t>
            </a:r>
          </a:p>
          <a:p>
            <a:pPr lvl="1">
              <a:buClrTx/>
              <a:buSzPct val="80000"/>
              <a:buFont typeface=".AppleSystemUIFont" charset="0"/>
              <a:buChar char="-"/>
            </a:pPr>
            <a:r>
              <a:rPr lang="en-US" dirty="0"/>
              <a:t>Second level</a:t>
            </a:r>
          </a:p>
          <a:p>
            <a:pPr lvl="2">
              <a:buClrTx/>
              <a:buSzPct val="80000"/>
              <a:buFont typeface="Arial" charset="0"/>
              <a:buChar char="•"/>
            </a:pPr>
            <a:r>
              <a:rPr lang="en-US" dirty="0"/>
              <a:t>Third level</a:t>
            </a:r>
          </a:p>
          <a:p>
            <a:pPr lvl="3">
              <a:buClrTx/>
              <a:buSzPct val="80000"/>
              <a:buFont typeface=".AppleSystemUIFont" charset="0"/>
              <a:buChar char="-"/>
            </a:pPr>
            <a:r>
              <a:rPr lang="en-US" dirty="0"/>
              <a:t>Fourth level</a:t>
            </a:r>
          </a:p>
          <a:p>
            <a:pPr lvl="4">
              <a:buClrTx/>
              <a:buSzPct val="80000"/>
              <a:buFont typeface="Arial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020" y="1285340"/>
            <a:ext cx="4069080" cy="46939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46" indent="-17144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1pPr>
            <a:lvl2pPr marL="457189" indent="-16509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2pPr>
            <a:lvl3pPr marL="741344" indent="-17144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3pPr>
            <a:lvl4pPr marL="1031849" indent="-173034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4pPr>
            <a:lvl5pPr marL="1316006" indent="-173034">
              <a:buClrTx/>
              <a:buFont typeface="Arial" charset="0"/>
              <a:buChar char="•"/>
              <a:defRPr lang="en-US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SzPct val="80000"/>
              <a:buFont typeface="Arial" charset="0"/>
              <a:buChar char="•"/>
            </a:pPr>
            <a:r>
              <a:rPr lang="en-US" dirty="0"/>
              <a:t>Click to edit Master text styles</a:t>
            </a:r>
          </a:p>
          <a:p>
            <a:pPr lvl="1">
              <a:buClrTx/>
              <a:buSzPct val="80000"/>
              <a:buFont typeface=".AppleSystemUIFont" charset="0"/>
              <a:buChar char="-"/>
            </a:pPr>
            <a:r>
              <a:rPr lang="en-US" dirty="0"/>
              <a:t>Second level</a:t>
            </a:r>
          </a:p>
          <a:p>
            <a:pPr lvl="2">
              <a:buClrTx/>
              <a:buSzPct val="80000"/>
              <a:buFont typeface="Arial" charset="0"/>
              <a:buChar char="•"/>
            </a:pPr>
            <a:r>
              <a:rPr lang="en-US" dirty="0"/>
              <a:t>Third level</a:t>
            </a:r>
          </a:p>
          <a:p>
            <a:pPr lvl="3">
              <a:buClrTx/>
              <a:buSzPct val="80000"/>
              <a:buFont typeface=".AppleSystemUIFont" charset="0"/>
              <a:buChar char="-"/>
            </a:pPr>
            <a:r>
              <a:rPr lang="en-US" dirty="0"/>
              <a:t>Fourth level</a:t>
            </a:r>
          </a:p>
          <a:p>
            <a:pPr lvl="4">
              <a:buClrTx/>
              <a:buSzPct val="80000"/>
              <a:buFont typeface="Arial" charset="0"/>
              <a:buChar char="•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70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32020" y="1277968"/>
            <a:ext cx="4069080" cy="4694045"/>
          </a:xfrm>
          <a:prstGeom prst="rect">
            <a:avLst/>
          </a:prstGeom>
        </p:spPr>
        <p:txBody>
          <a:bodyPr vert="horz" lIns="0" tIns="45710" rIns="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>
                    <a:alpha val="50000"/>
                  </a:schemeClr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40597" y="1277968"/>
            <a:ext cx="4069080" cy="46940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lrTx/>
              <a:buSzPct val="80000"/>
              <a:buFont typeface="Arial" charset="0"/>
              <a:buChar char="•"/>
            </a:pPr>
            <a:r>
              <a:rPr lang="en-US" dirty="0"/>
              <a:t>Click to edit Master text styles</a:t>
            </a:r>
          </a:p>
          <a:p>
            <a:pPr lvl="1">
              <a:buClrTx/>
              <a:buSzPct val="80000"/>
              <a:buFont typeface=".AppleSystemUIFont" charset="0"/>
              <a:buChar char="-"/>
            </a:pPr>
            <a:r>
              <a:rPr lang="en-US" dirty="0"/>
              <a:t>Second level</a:t>
            </a:r>
          </a:p>
          <a:p>
            <a:pPr lvl="2">
              <a:buClrTx/>
              <a:buSzPct val="80000"/>
              <a:buFont typeface="Arial" charset="0"/>
              <a:buChar char="•"/>
            </a:pPr>
            <a:r>
              <a:rPr lang="en-US" dirty="0"/>
              <a:t>Third level</a:t>
            </a:r>
          </a:p>
          <a:p>
            <a:pPr lvl="3">
              <a:buClrTx/>
              <a:buSzPct val="80000"/>
              <a:buFont typeface=".AppleSystemUIFont" charset="0"/>
              <a:buChar char="-"/>
            </a:pPr>
            <a:r>
              <a:rPr lang="en-US" dirty="0"/>
              <a:t>Fourth level</a:t>
            </a:r>
          </a:p>
          <a:p>
            <a:pPr lvl="4">
              <a:buClrTx/>
              <a:buSzPct val="80000"/>
              <a:buFont typeface="Arial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21719"/>
            <a:ext cx="8458200" cy="6845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30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59"/>
          <a:stretch/>
        </p:blipFill>
        <p:spPr bwMode="auto">
          <a:xfrm flipH="1"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>
            <a:spLocks noChangeAspect="1"/>
          </p:cNvSpPr>
          <p:nvPr userDrawn="1"/>
        </p:nvSpPr>
        <p:spPr>
          <a:xfrm flipH="1">
            <a:off x="615463" y="0"/>
            <a:ext cx="7271043" cy="6858000"/>
          </a:xfrm>
          <a:custGeom>
            <a:avLst/>
            <a:gdLst>
              <a:gd name="connsiteX0" fmla="*/ 0 w 7271043"/>
              <a:gd name="connsiteY0" fmla="*/ 0 h 5143500"/>
              <a:gd name="connsiteX1" fmla="*/ 7271043 w 7271043"/>
              <a:gd name="connsiteY1" fmla="*/ 0 h 5143500"/>
              <a:gd name="connsiteX2" fmla="*/ 6938986 w 7271043"/>
              <a:gd name="connsiteY2" fmla="*/ 580910 h 5143500"/>
              <a:gd name="connsiteX3" fmla="*/ 4592150 w 7271043"/>
              <a:gd name="connsiteY3" fmla="*/ 4686514 h 5143500"/>
              <a:gd name="connsiteX4" fmla="*/ 4330929 w 7271043"/>
              <a:gd name="connsiteY4" fmla="*/ 5143500 h 5143500"/>
              <a:gd name="connsiteX5" fmla="*/ 0 w 7271043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1043" h="5143500">
                <a:moveTo>
                  <a:pt x="0" y="0"/>
                </a:moveTo>
                <a:lnTo>
                  <a:pt x="7271043" y="0"/>
                </a:lnTo>
                <a:lnTo>
                  <a:pt x="6938986" y="580910"/>
                </a:lnTo>
                <a:cubicBezTo>
                  <a:pt x="6041285" y="2151366"/>
                  <a:pt x="5264430" y="3510414"/>
                  <a:pt x="4592150" y="4686514"/>
                </a:cubicBezTo>
                <a:lnTo>
                  <a:pt x="433092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2" y="-3544"/>
            <a:ext cx="3131830" cy="4356181"/>
          </a:xfrm>
          <a:custGeom>
            <a:avLst/>
            <a:gdLst>
              <a:gd name="connsiteX0" fmla="*/ 0 w 3131830"/>
              <a:gd name="connsiteY0" fmla="*/ 0 h 3267136"/>
              <a:gd name="connsiteX1" fmla="*/ 1327087 w 3131830"/>
              <a:gd name="connsiteY1" fmla="*/ 0 h 3267136"/>
              <a:gd name="connsiteX2" fmla="*/ 1461368 w 3131830"/>
              <a:gd name="connsiteY2" fmla="*/ 235409 h 3267136"/>
              <a:gd name="connsiteX3" fmla="*/ 3100215 w 3131830"/>
              <a:gd name="connsiteY3" fmla="*/ 3108489 h 3267136"/>
              <a:gd name="connsiteX4" fmla="*/ 3010496 w 3131830"/>
              <a:gd name="connsiteY4" fmla="*/ 3267136 h 3267136"/>
              <a:gd name="connsiteX5" fmla="*/ 431081 w 3131830"/>
              <a:gd name="connsiteY5" fmla="*/ 3267136 h 3267136"/>
              <a:gd name="connsiteX6" fmla="*/ 251643 w 3131830"/>
              <a:gd name="connsiteY6" fmla="*/ 3176481 h 3267136"/>
              <a:gd name="connsiteX7" fmla="*/ 914 w 3131830"/>
              <a:gd name="connsiteY7" fmla="*/ 2737226 h 3267136"/>
              <a:gd name="connsiteX8" fmla="*/ 0 w 3131830"/>
              <a:gd name="connsiteY8" fmla="*/ 2735625 h 326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1830" h="3267136">
                <a:moveTo>
                  <a:pt x="0" y="0"/>
                </a:moveTo>
                <a:lnTo>
                  <a:pt x="1327087" y="0"/>
                </a:lnTo>
                <a:lnTo>
                  <a:pt x="1461368" y="235409"/>
                </a:lnTo>
                <a:cubicBezTo>
                  <a:pt x="1927256" y="1052162"/>
                  <a:pt x="2469380" y="2002565"/>
                  <a:pt x="3100215" y="3108489"/>
                </a:cubicBezTo>
                <a:cubicBezTo>
                  <a:pt x="3167504" y="3199145"/>
                  <a:pt x="3122645" y="3267136"/>
                  <a:pt x="3010496" y="3267136"/>
                </a:cubicBezTo>
                <a:lnTo>
                  <a:pt x="431081" y="3267136"/>
                </a:lnTo>
                <a:cubicBezTo>
                  <a:pt x="363792" y="3267136"/>
                  <a:pt x="296503" y="3221808"/>
                  <a:pt x="251643" y="3176481"/>
                </a:cubicBezTo>
                <a:cubicBezTo>
                  <a:pt x="251643" y="3176481"/>
                  <a:pt x="251643" y="3176481"/>
                  <a:pt x="914" y="2737226"/>
                </a:cubicBezTo>
                <a:lnTo>
                  <a:pt x="0" y="2735625"/>
                </a:lnTo>
                <a:close/>
              </a:path>
            </a:pathLst>
          </a:custGeom>
          <a:gradFill>
            <a:gsLst>
              <a:gs pos="48000">
                <a:schemeClr val="accent3">
                  <a:lumMod val="75000"/>
                  <a:alpha val="85000"/>
                </a:schemeClr>
              </a:gs>
              <a:gs pos="1000">
                <a:schemeClr val="accent1">
                  <a:alpha val="85000"/>
                </a:schemeClr>
              </a:gs>
              <a:gs pos="100000">
                <a:srgbClr val="00A9E0">
                  <a:alpha val="86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8" name="Picture 7" descr="Viavi_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110" y="2427891"/>
            <a:ext cx="3014878" cy="1319467"/>
          </a:xfrm>
          <a:prstGeom prst="rect">
            <a:avLst/>
          </a:prstGeom>
        </p:spPr>
      </p:pic>
      <p:sp>
        <p:nvSpPr>
          <p:cNvPr id="10" name="TextBox 9">
            <a:hlinkClick r:id="rId4"/>
          </p:cNvPr>
          <p:cNvSpPr txBox="1"/>
          <p:nvPr userDrawn="1"/>
        </p:nvSpPr>
        <p:spPr>
          <a:xfrm>
            <a:off x="3812806" y="6503554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www.viavisolutions.com</a:t>
            </a:r>
          </a:p>
        </p:txBody>
      </p:sp>
    </p:spTree>
    <p:extLst>
      <p:ext uri="{BB962C8B-B14F-4D97-AF65-F5344CB8AC3E}">
        <p14:creationId xmlns:p14="http://schemas.microsoft.com/office/powerpoint/2010/main" val="20365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viavisolution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21719"/>
            <a:ext cx="8458200" cy="68452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93379"/>
            <a:ext cx="8458200" cy="44856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7364" y="6377813"/>
            <a:ext cx="9155047" cy="504208"/>
            <a:chOff x="-7364" y="4770660"/>
            <a:chExt cx="9155047" cy="378156"/>
          </a:xfrm>
        </p:grpSpPr>
        <p:sp>
          <p:nvSpPr>
            <p:cNvPr id="15" name="Rectangle 14"/>
            <p:cNvSpPr/>
            <p:nvPr/>
          </p:nvSpPr>
          <p:spPr>
            <a:xfrm>
              <a:off x="-3682" y="4770660"/>
              <a:ext cx="9151365" cy="37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-7364" y="4770660"/>
              <a:ext cx="1604614" cy="378156"/>
            </a:xfrm>
            <a:custGeom>
              <a:avLst/>
              <a:gdLst>
                <a:gd name="connsiteX0" fmla="*/ 0 w 1636512"/>
                <a:gd name="connsiteY0" fmla="*/ 0 h 467328"/>
                <a:gd name="connsiteX1" fmla="*/ 1371504 w 1636512"/>
                <a:gd name="connsiteY1" fmla="*/ 0 h 467328"/>
                <a:gd name="connsiteX2" fmla="*/ 1636512 w 1636512"/>
                <a:gd name="connsiteY2" fmla="*/ 467328 h 467328"/>
                <a:gd name="connsiteX3" fmla="*/ 0 w 1636512"/>
                <a:gd name="connsiteY3" fmla="*/ 467328 h 467328"/>
                <a:gd name="connsiteX0" fmla="*/ 0 w 1604614"/>
                <a:gd name="connsiteY0" fmla="*/ 0 h 473991"/>
                <a:gd name="connsiteX1" fmla="*/ 1371504 w 1604614"/>
                <a:gd name="connsiteY1" fmla="*/ 0 h 473991"/>
                <a:gd name="connsiteX2" fmla="*/ 1604614 w 1604614"/>
                <a:gd name="connsiteY2" fmla="*/ 473991 h 473991"/>
                <a:gd name="connsiteX3" fmla="*/ 0 w 1604614"/>
                <a:gd name="connsiteY3" fmla="*/ 467328 h 473991"/>
                <a:gd name="connsiteX4" fmla="*/ 0 w 1604614"/>
                <a:gd name="connsiteY4" fmla="*/ 0 h 4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4614" h="473991">
                  <a:moveTo>
                    <a:pt x="0" y="0"/>
                  </a:moveTo>
                  <a:lnTo>
                    <a:pt x="1371504" y="0"/>
                  </a:lnTo>
                  <a:lnTo>
                    <a:pt x="1604614" y="473991"/>
                  </a:lnTo>
                  <a:lnTo>
                    <a:pt x="0" y="467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75" y="4819047"/>
              <a:ext cx="841248" cy="276065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 userDrawn="1"/>
          </p:nvSpPr>
          <p:spPr>
            <a:xfrm>
              <a:off x="1287284" y="4770660"/>
              <a:ext cx="372472" cy="251790"/>
            </a:xfrm>
            <a:custGeom>
              <a:avLst/>
              <a:gdLst>
                <a:gd name="connsiteX0" fmla="*/ 0 w 4833070"/>
                <a:gd name="connsiteY0" fmla="*/ 0 h 3267136"/>
                <a:gd name="connsiteX1" fmla="*/ 3038614 w 4833070"/>
                <a:gd name="connsiteY1" fmla="*/ 0 h 3267136"/>
                <a:gd name="connsiteX2" fmla="*/ 3060482 w 4833070"/>
                <a:gd name="connsiteY2" fmla="*/ 38256 h 3267136"/>
                <a:gd name="connsiteX3" fmla="*/ 4822384 w 4833070"/>
                <a:gd name="connsiteY3" fmla="*/ 3120565 h 3267136"/>
                <a:gd name="connsiteX4" fmla="*/ 4730117 w 4833070"/>
                <a:gd name="connsiteY4" fmla="*/ 3267136 h 3267136"/>
                <a:gd name="connsiteX5" fmla="*/ 1948944 w 4833070"/>
                <a:gd name="connsiteY5" fmla="*/ 3267136 h 3267136"/>
                <a:gd name="connsiteX6" fmla="*/ 1803954 w 4833070"/>
                <a:gd name="connsiteY6" fmla="*/ 3147215 h 326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3070" h="3267136">
                  <a:moveTo>
                    <a:pt x="0" y="0"/>
                  </a:moveTo>
                  <a:lnTo>
                    <a:pt x="3038614" y="0"/>
                  </a:lnTo>
                  <a:lnTo>
                    <a:pt x="3060482" y="38256"/>
                  </a:lnTo>
                  <a:cubicBezTo>
                    <a:pt x="4822384" y="3120565"/>
                    <a:pt x="4822384" y="3120565"/>
                    <a:pt x="4822384" y="3120565"/>
                  </a:cubicBezTo>
                  <a:cubicBezTo>
                    <a:pt x="4861926" y="3213838"/>
                    <a:pt x="4782841" y="3267136"/>
                    <a:pt x="4730117" y="3267136"/>
                  </a:cubicBezTo>
                  <a:cubicBezTo>
                    <a:pt x="1948944" y="3267136"/>
                    <a:pt x="1948944" y="3267136"/>
                    <a:pt x="1948944" y="3267136"/>
                  </a:cubicBezTo>
                  <a:cubicBezTo>
                    <a:pt x="1896220" y="3267136"/>
                    <a:pt x="1856677" y="3240487"/>
                    <a:pt x="1803954" y="3147215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285229" y="6472776"/>
            <a:ext cx="515877" cy="277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1200">
                <a:solidFill>
                  <a:srgbClr val="3D0064"/>
                </a:solidFill>
              </a:defRPr>
            </a:lvl1pPr>
          </a:lstStyle>
          <a:p>
            <a:pPr defTabSz="457200"/>
            <a:fld id="{510F167E-D98C-DA4B-8A87-8A99C0A00B88}" type="slidenum">
              <a:rPr lang="en-US" sz="8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457200"/>
              <a:t>‹#›</a:t>
            </a:fld>
            <a:endParaRPr lang="en-US" sz="8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1" name="Footer Placeholder 2"/>
          <p:cNvSpPr txBox="1">
            <a:spLocks/>
          </p:cNvSpPr>
          <p:nvPr userDrawn="1"/>
        </p:nvSpPr>
        <p:spPr>
          <a:xfrm>
            <a:off x="5575947" y="6428186"/>
            <a:ext cx="2995697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2016 Viavi Solutions Inc.</a:t>
            </a:r>
          </a:p>
        </p:txBody>
      </p:sp>
      <p:sp>
        <p:nvSpPr>
          <p:cNvPr id="12" name="TextBox 11">
            <a:hlinkClick r:id="rId9"/>
          </p:cNvPr>
          <p:cNvSpPr txBox="1"/>
          <p:nvPr userDrawn="1"/>
        </p:nvSpPr>
        <p:spPr>
          <a:xfrm>
            <a:off x="2443682" y="6503554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www.viavisolutions.com</a:t>
            </a:r>
          </a:p>
        </p:txBody>
      </p:sp>
    </p:spTree>
    <p:extLst>
      <p:ext uri="{BB962C8B-B14F-4D97-AF65-F5344CB8AC3E}">
        <p14:creationId xmlns:p14="http://schemas.microsoft.com/office/powerpoint/2010/main" val="365569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65096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741344" indent="-171446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031849" indent="-173034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316006" indent="-173034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4" userDrawn="1">
          <p15:clr>
            <a:srgbClr val="F26B43"/>
          </p15:clr>
        </p15:guide>
        <p15:guide id="2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 21 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348" y="2664049"/>
            <a:ext cx="5294451" cy="1833899"/>
          </a:xfrm>
        </p:spPr>
        <p:txBody>
          <a:bodyPr/>
          <a:lstStyle/>
          <a:p>
            <a:r>
              <a:rPr lang="en-US" dirty="0" err="1"/>
              <a:t>Napatech</a:t>
            </a:r>
            <a:r>
              <a:rPr lang="en-US" dirty="0"/>
              <a:t> filters</a:t>
            </a:r>
          </a:p>
        </p:txBody>
      </p:sp>
    </p:spTree>
    <p:extLst>
      <p:ext uri="{BB962C8B-B14F-4D97-AF65-F5344CB8AC3E}">
        <p14:creationId xmlns:p14="http://schemas.microsoft.com/office/powerpoint/2010/main" val="2781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58"/>
            <a:ext cx="8458200" cy="561042"/>
          </a:xfrm>
        </p:spPr>
        <p:txBody>
          <a:bodyPr/>
          <a:lstStyle/>
          <a:p>
            <a:r>
              <a:rPr lang="en-US" dirty="0"/>
              <a:t>Configuration files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1DC3F-9297-4991-9111-E7B0F3810A43}"/>
              </a:ext>
            </a:extLst>
          </p:cNvPr>
          <p:cNvSpPr/>
          <p:nvPr/>
        </p:nvSpPr>
        <p:spPr>
          <a:xfrm>
            <a:off x="609600" y="1341704"/>
            <a:ext cx="358944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On agent config files – CP:</a:t>
            </a:r>
          </a:p>
          <a:p>
            <a:endParaRPr lang="en-GB" dirty="0"/>
          </a:p>
          <a:p>
            <a:r>
              <a:rPr lang="en-GB" dirty="0"/>
              <a:t>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/</a:t>
            </a:r>
            <a:r>
              <a:rPr lang="en-GB" dirty="0" err="1"/>
              <a:t>xsight</a:t>
            </a:r>
            <a:r>
              <a:rPr lang="en-GB" dirty="0"/>
              <a:t>/etc/opt/</a:t>
            </a:r>
            <a:r>
              <a:rPr lang="en-GB" dirty="0" err="1"/>
              <a:t>napatech</a:t>
            </a:r>
            <a:r>
              <a:rPr lang="en-GB" dirty="0"/>
              <a:t>/config</a:t>
            </a:r>
          </a:p>
          <a:p>
            <a:endParaRPr lang="en-GB" dirty="0"/>
          </a:p>
          <a:p>
            <a:r>
              <a:rPr lang="en-GB" dirty="0"/>
              <a:t>Config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ntpl.cfg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Setting filters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ntservice.ini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Adding host buffers</a:t>
            </a:r>
          </a:p>
        </p:txBody>
      </p:sp>
    </p:spTree>
    <p:extLst>
      <p:ext uri="{BB962C8B-B14F-4D97-AF65-F5344CB8AC3E}">
        <p14:creationId xmlns:p14="http://schemas.microsoft.com/office/powerpoint/2010/main" val="348454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58"/>
            <a:ext cx="8458200" cy="561042"/>
          </a:xfrm>
        </p:spPr>
        <p:txBody>
          <a:bodyPr/>
          <a:lstStyle/>
          <a:p>
            <a:r>
              <a:rPr lang="en-US" dirty="0"/>
              <a:t>Filters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11047"/>
            <a:ext cx="1306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ntpl.cfg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3A9C2-9733-468A-B350-ED9965C8E8F1}"/>
              </a:ext>
            </a:extLst>
          </p:cNvPr>
          <p:cNvSpPr/>
          <p:nvPr/>
        </p:nvSpPr>
        <p:spPr>
          <a:xfrm>
            <a:off x="124691" y="1019761"/>
            <a:ext cx="967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/>
          </a:p>
          <a:p>
            <a:r>
              <a:rPr lang="en-GB" sz="1200" dirty="0"/>
              <a:t># set up the stream</a:t>
            </a:r>
          </a:p>
          <a:p>
            <a:r>
              <a:rPr lang="en-GB" sz="1200" dirty="0"/>
              <a:t>setup[</a:t>
            </a:r>
            <a:r>
              <a:rPr lang="en-GB" sz="1200" dirty="0" err="1"/>
              <a:t>NUMANode</a:t>
            </a:r>
            <a:r>
              <a:rPr lang="en-GB" sz="1200" dirty="0"/>
              <a:t>=1;minHostBufferSize=16]=</a:t>
            </a:r>
            <a:r>
              <a:rPr lang="en-GB" sz="1200" dirty="0" err="1"/>
              <a:t>StreamId</a:t>
            </a:r>
            <a:r>
              <a:rPr lang="en-GB" sz="1200" dirty="0"/>
              <a:t>==98</a:t>
            </a:r>
          </a:p>
          <a:p>
            <a:endParaRPr lang="en-GB" sz="1200" dirty="0"/>
          </a:p>
          <a:p>
            <a:r>
              <a:rPr lang="en-GB" sz="1200" dirty="0"/>
              <a:t># define the filters</a:t>
            </a:r>
          </a:p>
          <a:p>
            <a:r>
              <a:rPr lang="en-GB" sz="1200" dirty="0" err="1"/>
              <a:t>DefineMacro</a:t>
            </a:r>
            <a:r>
              <a:rPr lang="en-GB" sz="1200" dirty="0"/>
              <a:t>("mIPv4VersionLength", "Data[</a:t>
            </a:r>
            <a:r>
              <a:rPr lang="en-GB" sz="1200" dirty="0" err="1"/>
              <a:t>DynOffset</a:t>
            </a:r>
            <a:r>
              <a:rPr lang="en-GB" sz="1200" dirty="0"/>
              <a:t>=DynOffIPv4Frame;Offset=0;DataType=ByteStr1]")</a:t>
            </a:r>
          </a:p>
          <a:p>
            <a:r>
              <a:rPr lang="en-GB" sz="1200" dirty="0" err="1"/>
              <a:t>DefineMacro</a:t>
            </a:r>
            <a:r>
              <a:rPr lang="en-GB" sz="1200" dirty="0"/>
              <a:t>("mIPv4TotalLength", "Data[</a:t>
            </a:r>
            <a:r>
              <a:rPr lang="en-GB" sz="1200" dirty="0" err="1"/>
              <a:t>DynOffset</a:t>
            </a:r>
            <a:r>
              <a:rPr lang="en-GB" sz="1200" dirty="0"/>
              <a:t>=DynOffIPv4Frame;Offset=2;DataType=ByteStr2]")</a:t>
            </a:r>
          </a:p>
          <a:p>
            <a:r>
              <a:rPr lang="en-GB" sz="1200" dirty="0" err="1"/>
              <a:t>DefineMacro</a:t>
            </a:r>
            <a:r>
              <a:rPr lang="en-GB" sz="1200" dirty="0"/>
              <a:t>("mIPv4NextProto", "Data[</a:t>
            </a:r>
            <a:r>
              <a:rPr lang="en-GB" sz="1200" dirty="0" err="1"/>
              <a:t>DynOffset</a:t>
            </a:r>
            <a:r>
              <a:rPr lang="en-GB" sz="1200" dirty="0"/>
              <a:t>=DynOffIPv4Frame;Offset=9;DataType=ByteStr1]")</a:t>
            </a:r>
          </a:p>
          <a:p>
            <a:r>
              <a:rPr lang="en-GB" sz="1200" dirty="0" err="1"/>
              <a:t>DefineMacro</a:t>
            </a:r>
            <a:r>
              <a:rPr lang="en-GB" sz="1200" dirty="0"/>
              <a:t>("</a:t>
            </a:r>
            <a:r>
              <a:rPr lang="en-GB" sz="1200" dirty="0" err="1"/>
              <a:t>mSCTPChunkType</a:t>
            </a:r>
            <a:r>
              <a:rPr lang="en-GB" sz="1200" dirty="0"/>
              <a:t>", "Data[</a:t>
            </a:r>
            <a:r>
              <a:rPr lang="en-GB" sz="1200" dirty="0" err="1"/>
              <a:t>DynOffset</a:t>
            </a:r>
            <a:r>
              <a:rPr lang="en-GB" sz="1200" dirty="0"/>
              <a:t>=DynOffIPv4Frame;Offset=32;DataType=ByteStr1]")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#assign the stream filter</a:t>
            </a:r>
          </a:p>
          <a:p>
            <a:r>
              <a:rPr lang="en-GB" sz="1200" dirty="0"/>
              <a:t>Assign[</a:t>
            </a:r>
            <a:r>
              <a:rPr lang="en-GB" sz="1200" dirty="0" err="1"/>
              <a:t>streamid</a:t>
            </a:r>
            <a:r>
              <a:rPr lang="en-GB" sz="1200" dirty="0"/>
              <a:t>=98;</a:t>
            </a:r>
            <a:r>
              <a:rPr lang="en-GB" sz="1200" dirty="0">
                <a:highlight>
                  <a:srgbClr val="FFFF00"/>
                </a:highlight>
              </a:rPr>
              <a:t>priority=15</a:t>
            </a:r>
            <a:r>
              <a:rPr lang="en-GB" sz="1200" dirty="0"/>
              <a:t>] = mIPv4VersionLength==0x45 and mIPv4TotalLength==0x0030 and mIPv4NextProto==0x84 and </a:t>
            </a:r>
            <a:r>
              <a:rPr lang="en-GB" sz="1200" dirty="0" err="1"/>
              <a:t>mSCTPChunkType</a:t>
            </a:r>
            <a:r>
              <a:rPr lang="en-GB" sz="1200" dirty="0"/>
              <a:t>==0x03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D5445-9520-4412-9030-541B40AB7E6C}"/>
              </a:ext>
            </a:extLst>
          </p:cNvPr>
          <p:cNvSpPr/>
          <p:nvPr/>
        </p:nvSpPr>
        <p:spPr>
          <a:xfrm>
            <a:off x="152400" y="498807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ntservice.ini</a:t>
            </a:r>
          </a:p>
          <a:p>
            <a:r>
              <a:rPr lang="en-GB" sz="1200" dirty="0" err="1"/>
              <a:t>HostBuffersRx</a:t>
            </a:r>
            <a:r>
              <a:rPr lang="en-GB" sz="1200" dirty="0"/>
              <a:t> = [1,1024,1],[2,16,1</a:t>
            </a:r>
            <a:r>
              <a:rPr lang="en-GB" sz="1200" dirty="0">
                <a:highlight>
                  <a:srgbClr val="FFFF00"/>
                </a:highlight>
              </a:rPr>
              <a:t>],[2,16,1]</a:t>
            </a:r>
          </a:p>
        </p:txBody>
      </p:sp>
    </p:spTree>
    <p:extLst>
      <p:ext uri="{BB962C8B-B14F-4D97-AF65-F5344CB8AC3E}">
        <p14:creationId xmlns:p14="http://schemas.microsoft.com/office/powerpoint/2010/main" val="120924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58"/>
            <a:ext cx="8458200" cy="561042"/>
          </a:xfrm>
        </p:spPr>
        <p:txBody>
          <a:bodyPr/>
          <a:lstStyle/>
          <a:p>
            <a:r>
              <a:rPr lang="en-US" dirty="0"/>
              <a:t>Breaking filters down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4691" y="5580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3A9C2-9733-468A-B350-ED9965C8E8F1}"/>
              </a:ext>
            </a:extLst>
          </p:cNvPr>
          <p:cNvSpPr/>
          <p:nvPr/>
        </p:nvSpPr>
        <p:spPr>
          <a:xfrm>
            <a:off x="124691" y="558096"/>
            <a:ext cx="967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/>
          </a:p>
          <a:p>
            <a:r>
              <a:rPr lang="en-GB" sz="1200" dirty="0"/>
              <a:t># define the filters</a:t>
            </a:r>
          </a:p>
          <a:p>
            <a:r>
              <a:rPr lang="en-GB" sz="1200" dirty="0" err="1"/>
              <a:t>DefineMacro</a:t>
            </a:r>
            <a:r>
              <a:rPr lang="en-GB" sz="1200" dirty="0"/>
              <a:t>("m</a:t>
            </a:r>
            <a:r>
              <a:rPr lang="en-GB" sz="1200" dirty="0">
                <a:highlight>
                  <a:srgbClr val="FFFF00"/>
                </a:highlight>
              </a:rPr>
              <a:t>IPv4VersionLength</a:t>
            </a:r>
            <a:r>
              <a:rPr lang="en-GB" sz="1200" dirty="0"/>
              <a:t>", "Data[</a:t>
            </a:r>
            <a:r>
              <a:rPr lang="en-GB" sz="1200" dirty="0" err="1"/>
              <a:t>DynOffset</a:t>
            </a:r>
            <a:r>
              <a:rPr lang="en-GB" sz="1200" dirty="0"/>
              <a:t>=DynOffIPv4Frame;</a:t>
            </a:r>
            <a:r>
              <a:rPr lang="en-GB" sz="1200" dirty="0">
                <a:highlight>
                  <a:srgbClr val="00FFFF"/>
                </a:highlight>
              </a:rPr>
              <a:t>Offset=0;DataType=ByteStr1</a:t>
            </a:r>
            <a:r>
              <a:rPr lang="en-GB" sz="1200" dirty="0"/>
              <a:t>]")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#assign the stream filter</a:t>
            </a:r>
          </a:p>
          <a:p>
            <a:r>
              <a:rPr lang="en-GB" sz="1200" dirty="0"/>
              <a:t>Assign[</a:t>
            </a:r>
            <a:r>
              <a:rPr lang="en-GB" sz="1200" dirty="0" err="1"/>
              <a:t>streamid</a:t>
            </a:r>
            <a:r>
              <a:rPr lang="en-GB" sz="1200" dirty="0"/>
              <a:t>=98;priority=15] = </a:t>
            </a:r>
            <a:r>
              <a:rPr lang="en-GB" sz="1200" dirty="0">
                <a:highlight>
                  <a:srgbClr val="FFFF00"/>
                </a:highlight>
              </a:rPr>
              <a:t>mIPv4VersionLength==0x45 </a:t>
            </a:r>
            <a:r>
              <a:rPr lang="en-GB" sz="1200" dirty="0"/>
              <a:t>and mIPv4TotalLength==0x0030 and mIPv4NextProto==0x84 and </a:t>
            </a:r>
            <a:r>
              <a:rPr lang="en-GB" sz="1200" dirty="0" err="1"/>
              <a:t>mSCTPChunkType</a:t>
            </a:r>
            <a:r>
              <a:rPr lang="en-GB" sz="1200" dirty="0"/>
              <a:t>==0x03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332C1-57DB-4997-8EE0-8B5C9BEA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6762750" cy="4210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F76C48-48F4-48CF-90B4-1D5DFB0E1202}"/>
              </a:ext>
            </a:extLst>
          </p:cNvPr>
          <p:cNvSpPr/>
          <p:nvPr/>
        </p:nvSpPr>
        <p:spPr>
          <a:xfrm>
            <a:off x="685800" y="3657600"/>
            <a:ext cx="6610350" cy="457200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17E4F5-7CE2-4843-9A37-0789EC48044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524000" y="4114800"/>
            <a:ext cx="2466975" cy="144780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557FB4-C365-46A4-B5D4-374C7A540FE4}"/>
              </a:ext>
            </a:extLst>
          </p:cNvPr>
          <p:cNvSpPr txBox="1"/>
          <p:nvPr/>
        </p:nvSpPr>
        <p:spPr>
          <a:xfrm>
            <a:off x="3118460" y="4779136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FFFF"/>
                </a:highlight>
              </a:rPr>
              <a:t>Offset 0, byte 1</a:t>
            </a:r>
          </a:p>
        </p:txBody>
      </p:sp>
    </p:spTree>
    <p:extLst>
      <p:ext uri="{BB962C8B-B14F-4D97-AF65-F5344CB8AC3E}">
        <p14:creationId xmlns:p14="http://schemas.microsoft.com/office/powerpoint/2010/main" val="203363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58"/>
            <a:ext cx="8458200" cy="561042"/>
          </a:xfrm>
        </p:spPr>
        <p:txBody>
          <a:bodyPr/>
          <a:lstStyle/>
          <a:p>
            <a:r>
              <a:rPr lang="en-US" dirty="0"/>
              <a:t>Breaking filters down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4691" y="5580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3A9C2-9733-468A-B350-ED9965C8E8F1}"/>
              </a:ext>
            </a:extLst>
          </p:cNvPr>
          <p:cNvSpPr/>
          <p:nvPr/>
        </p:nvSpPr>
        <p:spPr>
          <a:xfrm>
            <a:off x="124691" y="558096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/>
          </a:p>
          <a:p>
            <a:r>
              <a:rPr lang="en-GB" sz="1200" dirty="0"/>
              <a:t># define the filters</a:t>
            </a:r>
          </a:p>
          <a:p>
            <a:r>
              <a:rPr lang="en-GB" sz="1200" dirty="0" err="1"/>
              <a:t>DefineMacro</a:t>
            </a:r>
            <a:r>
              <a:rPr lang="en-GB" sz="1200" dirty="0"/>
              <a:t>("</a:t>
            </a:r>
            <a:r>
              <a:rPr lang="en-GB" sz="1200" dirty="0">
                <a:highlight>
                  <a:srgbClr val="FFFF00"/>
                </a:highlight>
              </a:rPr>
              <a:t>mIPv4TotalLength</a:t>
            </a:r>
            <a:r>
              <a:rPr lang="en-GB" sz="1200" dirty="0"/>
              <a:t>", "Data[</a:t>
            </a:r>
            <a:r>
              <a:rPr lang="en-GB" sz="1200" dirty="0" err="1"/>
              <a:t>DynOffset</a:t>
            </a:r>
            <a:r>
              <a:rPr lang="en-GB" sz="1200" dirty="0"/>
              <a:t>=DynOffIPv4Frame;</a:t>
            </a:r>
            <a:r>
              <a:rPr lang="en-GB" sz="1200" dirty="0">
                <a:highlight>
                  <a:srgbClr val="00FFFF"/>
                </a:highlight>
              </a:rPr>
              <a:t>Offset=2;DataType=ByteStr2</a:t>
            </a:r>
            <a:r>
              <a:rPr lang="en-GB" sz="1200" dirty="0"/>
              <a:t>]")</a:t>
            </a:r>
          </a:p>
          <a:p>
            <a:endParaRPr lang="en-GB" sz="1200" dirty="0"/>
          </a:p>
          <a:p>
            <a:r>
              <a:rPr lang="en-GB" sz="1200" dirty="0"/>
              <a:t>#assign the stream filter</a:t>
            </a:r>
          </a:p>
          <a:p>
            <a:r>
              <a:rPr lang="en-GB" sz="1200" dirty="0"/>
              <a:t>Assign[</a:t>
            </a:r>
            <a:r>
              <a:rPr lang="en-GB" sz="1200" dirty="0" err="1"/>
              <a:t>streamid</a:t>
            </a:r>
            <a:r>
              <a:rPr lang="en-GB" sz="1200" dirty="0"/>
              <a:t>=98;priority=15] = mIPv4VersionLength==0x45 and </a:t>
            </a:r>
            <a:r>
              <a:rPr lang="en-GB" sz="1200" dirty="0">
                <a:highlight>
                  <a:srgbClr val="FFFF00"/>
                </a:highlight>
              </a:rPr>
              <a:t>mIPv4TotalLength==0x0030 </a:t>
            </a:r>
            <a:r>
              <a:rPr lang="en-GB" sz="1200" dirty="0"/>
              <a:t>and mIPv4NextProto==0x84 and </a:t>
            </a:r>
            <a:r>
              <a:rPr lang="en-GB" sz="1200" dirty="0" err="1"/>
              <a:t>mSCTPChunkType</a:t>
            </a:r>
            <a:r>
              <a:rPr lang="en-GB" sz="1200" dirty="0"/>
              <a:t>==0x03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B5556-28F8-4D5E-BA85-F44352146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14545"/>
            <a:ext cx="5905500" cy="4057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B770A4-DEAA-406F-9F9C-9C93DB678382}"/>
              </a:ext>
            </a:extLst>
          </p:cNvPr>
          <p:cNvSpPr/>
          <p:nvPr/>
        </p:nvSpPr>
        <p:spPr>
          <a:xfrm>
            <a:off x="457200" y="3962400"/>
            <a:ext cx="7924800" cy="228600"/>
          </a:xfrm>
          <a:prstGeom prst="rect">
            <a:avLst/>
          </a:prstGeom>
          <a:solidFill>
            <a:srgbClr val="FFC000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8D8966-1CF7-4B3C-8272-240D81B66262}"/>
              </a:ext>
            </a:extLst>
          </p:cNvPr>
          <p:cNvCxnSpPr>
            <a:stCxn id="8" idx="2"/>
          </p:cNvCxnSpPr>
          <p:nvPr/>
        </p:nvCxnSpPr>
        <p:spPr>
          <a:xfrm flipH="1">
            <a:off x="2209800" y="4191000"/>
            <a:ext cx="2209800" cy="129540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3D4B9A-8371-42C1-A0DE-A69A96C4227B}"/>
              </a:ext>
            </a:extLst>
          </p:cNvPr>
          <p:cNvSpPr txBox="1"/>
          <p:nvPr/>
        </p:nvSpPr>
        <p:spPr>
          <a:xfrm>
            <a:off x="3489377" y="4780231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FFFF"/>
                </a:highlight>
              </a:rPr>
              <a:t>Offset 2, bytes 2</a:t>
            </a:r>
          </a:p>
        </p:txBody>
      </p:sp>
    </p:spTree>
    <p:extLst>
      <p:ext uri="{BB962C8B-B14F-4D97-AF65-F5344CB8AC3E}">
        <p14:creationId xmlns:p14="http://schemas.microsoft.com/office/powerpoint/2010/main" val="110221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58"/>
            <a:ext cx="8458200" cy="561042"/>
          </a:xfrm>
        </p:spPr>
        <p:txBody>
          <a:bodyPr/>
          <a:lstStyle/>
          <a:p>
            <a:r>
              <a:rPr lang="en-US" dirty="0"/>
              <a:t>Breaking filters down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4691" y="5580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3A9C2-9733-468A-B350-ED9965C8E8F1}"/>
              </a:ext>
            </a:extLst>
          </p:cNvPr>
          <p:cNvSpPr/>
          <p:nvPr/>
        </p:nvSpPr>
        <p:spPr>
          <a:xfrm>
            <a:off x="124691" y="558096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/>
          </a:p>
          <a:p>
            <a:r>
              <a:rPr lang="en-GB" sz="1200" dirty="0"/>
              <a:t># define the filters</a:t>
            </a:r>
          </a:p>
          <a:p>
            <a:r>
              <a:rPr lang="en-GB" sz="1200" dirty="0" err="1"/>
              <a:t>DefineMacro</a:t>
            </a:r>
            <a:r>
              <a:rPr lang="en-GB" sz="1200" dirty="0"/>
              <a:t>("</a:t>
            </a:r>
            <a:r>
              <a:rPr lang="en-GB" sz="1200" dirty="0">
                <a:highlight>
                  <a:srgbClr val="FFFF00"/>
                </a:highlight>
              </a:rPr>
              <a:t>mIPv4NextProto</a:t>
            </a:r>
            <a:r>
              <a:rPr lang="en-GB" sz="1200" dirty="0"/>
              <a:t>", "Data[</a:t>
            </a:r>
            <a:r>
              <a:rPr lang="en-GB" sz="1200" dirty="0" err="1"/>
              <a:t>DynOffset</a:t>
            </a:r>
            <a:r>
              <a:rPr lang="en-GB" sz="1200" dirty="0"/>
              <a:t>=DynOffIPv4Frame;</a:t>
            </a:r>
            <a:r>
              <a:rPr lang="en-GB" sz="1200" dirty="0">
                <a:highlight>
                  <a:srgbClr val="00FFFF"/>
                </a:highlight>
              </a:rPr>
              <a:t>Offset=9;DataType=ByteStr1</a:t>
            </a:r>
            <a:r>
              <a:rPr lang="en-GB" sz="1200" dirty="0"/>
              <a:t>]")</a:t>
            </a:r>
          </a:p>
          <a:p>
            <a:endParaRPr lang="en-GB" sz="1200" dirty="0"/>
          </a:p>
          <a:p>
            <a:r>
              <a:rPr lang="en-GB" sz="1200" dirty="0"/>
              <a:t>#assign the stream filter</a:t>
            </a:r>
          </a:p>
          <a:p>
            <a:r>
              <a:rPr lang="en-GB" sz="1200" dirty="0"/>
              <a:t>Assign[</a:t>
            </a:r>
            <a:r>
              <a:rPr lang="en-GB" sz="1200" dirty="0" err="1"/>
              <a:t>streamid</a:t>
            </a:r>
            <a:r>
              <a:rPr lang="en-GB" sz="1200" dirty="0"/>
              <a:t>=98;priority=15] = mIPv4VersionLength==0x45 and mIPv4TotalLength==0x0030 and </a:t>
            </a:r>
            <a:r>
              <a:rPr lang="en-GB" sz="1200" dirty="0">
                <a:highlight>
                  <a:srgbClr val="FFFF00"/>
                </a:highlight>
              </a:rPr>
              <a:t>mIPv4NextProto==0x84 </a:t>
            </a:r>
            <a:r>
              <a:rPr lang="en-GB" sz="1200" dirty="0"/>
              <a:t>and </a:t>
            </a:r>
            <a:r>
              <a:rPr lang="en-GB" sz="1200" dirty="0" err="1"/>
              <a:t>mSCTPChunkType</a:t>
            </a:r>
            <a:r>
              <a:rPr lang="en-GB" sz="1200" dirty="0"/>
              <a:t>==0x03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D4334-BC4B-4764-BA31-BE4B7A4F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5219700" cy="40576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818783-B844-47BB-8950-46B1EDFA3074}"/>
              </a:ext>
            </a:extLst>
          </p:cNvPr>
          <p:cNvCxnSpPr/>
          <p:nvPr/>
        </p:nvCxnSpPr>
        <p:spPr>
          <a:xfrm flipH="1">
            <a:off x="3810000" y="4724400"/>
            <a:ext cx="609600" cy="68580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105E46B-638A-4264-AF6E-5E667232D64E}"/>
              </a:ext>
            </a:extLst>
          </p:cNvPr>
          <p:cNvSpPr/>
          <p:nvPr/>
        </p:nvSpPr>
        <p:spPr>
          <a:xfrm>
            <a:off x="1219200" y="4572000"/>
            <a:ext cx="4914900" cy="152400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0609B-0855-422D-8D4B-1A9125E49921}"/>
              </a:ext>
            </a:extLst>
          </p:cNvPr>
          <p:cNvSpPr txBox="1"/>
          <p:nvPr/>
        </p:nvSpPr>
        <p:spPr>
          <a:xfrm>
            <a:off x="4405745" y="4745593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FFFF"/>
                </a:highlight>
              </a:rPr>
              <a:t>Offset 9, bytes 1</a:t>
            </a:r>
          </a:p>
        </p:txBody>
      </p:sp>
    </p:spTree>
    <p:extLst>
      <p:ext uri="{BB962C8B-B14F-4D97-AF65-F5344CB8AC3E}">
        <p14:creationId xmlns:p14="http://schemas.microsoft.com/office/powerpoint/2010/main" val="293831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58"/>
            <a:ext cx="8458200" cy="561042"/>
          </a:xfrm>
        </p:spPr>
        <p:txBody>
          <a:bodyPr/>
          <a:lstStyle/>
          <a:p>
            <a:r>
              <a:rPr lang="en-US" dirty="0"/>
              <a:t>Breaking filters down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4691" y="5580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3A9C2-9733-468A-B350-ED9965C8E8F1}"/>
              </a:ext>
            </a:extLst>
          </p:cNvPr>
          <p:cNvSpPr/>
          <p:nvPr/>
        </p:nvSpPr>
        <p:spPr>
          <a:xfrm>
            <a:off x="124691" y="558096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/>
          </a:p>
          <a:p>
            <a:r>
              <a:rPr lang="en-GB" sz="1200" dirty="0"/>
              <a:t># define the filters</a:t>
            </a:r>
          </a:p>
          <a:p>
            <a:r>
              <a:rPr lang="en-GB" sz="1200" dirty="0" err="1"/>
              <a:t>DefineMacro</a:t>
            </a:r>
            <a:r>
              <a:rPr lang="en-GB" sz="1200" dirty="0"/>
              <a:t>("</a:t>
            </a:r>
            <a:r>
              <a:rPr lang="en-GB" sz="1200" dirty="0" err="1">
                <a:highlight>
                  <a:srgbClr val="FFFF00"/>
                </a:highlight>
              </a:rPr>
              <a:t>mSCTPChunkType</a:t>
            </a:r>
            <a:r>
              <a:rPr lang="en-GB" sz="1200" dirty="0">
                <a:highlight>
                  <a:srgbClr val="FFFF00"/>
                </a:highlight>
              </a:rPr>
              <a:t>", </a:t>
            </a:r>
            <a:r>
              <a:rPr lang="en-GB" sz="1200" dirty="0"/>
              <a:t>"Data[</a:t>
            </a:r>
            <a:r>
              <a:rPr lang="en-GB" sz="1200" dirty="0" err="1"/>
              <a:t>DynOffset</a:t>
            </a:r>
            <a:r>
              <a:rPr lang="en-GB" sz="1200" dirty="0"/>
              <a:t>=DynOffIPv4Frame;</a:t>
            </a:r>
            <a:r>
              <a:rPr lang="en-GB" sz="1200" dirty="0">
                <a:highlight>
                  <a:srgbClr val="00FFFF"/>
                </a:highlight>
              </a:rPr>
              <a:t>Offset=32;DataType=ByteStr1</a:t>
            </a:r>
            <a:r>
              <a:rPr lang="en-GB" sz="1200" dirty="0"/>
              <a:t>]")</a:t>
            </a:r>
          </a:p>
          <a:p>
            <a:endParaRPr lang="en-GB" sz="1200" dirty="0"/>
          </a:p>
          <a:p>
            <a:r>
              <a:rPr lang="en-GB" sz="1200" dirty="0"/>
              <a:t>#assign the stream filter</a:t>
            </a:r>
          </a:p>
          <a:p>
            <a:r>
              <a:rPr lang="en-GB" sz="1200" dirty="0"/>
              <a:t>Assign[</a:t>
            </a:r>
            <a:r>
              <a:rPr lang="en-GB" sz="1200" dirty="0" err="1"/>
              <a:t>streamid</a:t>
            </a:r>
            <a:r>
              <a:rPr lang="en-GB" sz="1200" dirty="0"/>
              <a:t>=98;priority=15] = mIPv4VersionLength==0x45 and mIPv4TotalLength==0x0030 and mIPv4NextProto==0x84 and </a:t>
            </a:r>
            <a:r>
              <a:rPr lang="en-GB" sz="1200" dirty="0" err="1"/>
              <a:t>m</a:t>
            </a:r>
            <a:r>
              <a:rPr lang="en-GB" sz="1200" dirty="0" err="1">
                <a:highlight>
                  <a:srgbClr val="FFFF00"/>
                </a:highlight>
              </a:rPr>
              <a:t>SCTPChunkType</a:t>
            </a:r>
            <a:r>
              <a:rPr lang="en-GB" sz="1200" dirty="0"/>
              <a:t>==0x03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4368C-28DD-4FDE-A450-BA666780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046559"/>
            <a:ext cx="6800850" cy="4267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120E69-3072-43B7-81F2-273D5C468728}"/>
              </a:ext>
            </a:extLst>
          </p:cNvPr>
          <p:cNvCxnSpPr/>
          <p:nvPr/>
        </p:nvCxnSpPr>
        <p:spPr>
          <a:xfrm flipH="1">
            <a:off x="1676400" y="4495800"/>
            <a:ext cx="3733800" cy="106680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5BED20-2474-4C74-A286-FC1675AB2CC8}"/>
              </a:ext>
            </a:extLst>
          </p:cNvPr>
          <p:cNvSpPr txBox="1"/>
          <p:nvPr/>
        </p:nvSpPr>
        <p:spPr>
          <a:xfrm>
            <a:off x="5029200" y="4659868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FFFF"/>
                </a:highlight>
              </a:rPr>
              <a:t>Offset 32, byte 1</a:t>
            </a:r>
          </a:p>
        </p:txBody>
      </p:sp>
    </p:spTree>
    <p:extLst>
      <p:ext uri="{BB962C8B-B14F-4D97-AF65-F5344CB8AC3E}">
        <p14:creationId xmlns:p14="http://schemas.microsoft.com/office/powerpoint/2010/main" val="367023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58"/>
            <a:ext cx="8458200" cy="561042"/>
          </a:xfrm>
        </p:spPr>
        <p:txBody>
          <a:bodyPr/>
          <a:lstStyle/>
          <a:p>
            <a:r>
              <a:rPr lang="en-US" dirty="0"/>
              <a:t>Stopping/Starting </a:t>
            </a:r>
            <a:r>
              <a:rPr lang="en-US" dirty="0" err="1"/>
              <a:t>Napatech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717739" y="16199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75752-58B3-4B47-AF87-C6ABC72959D3}"/>
              </a:ext>
            </a:extLst>
          </p:cNvPr>
          <p:cNvSpPr txBox="1"/>
          <p:nvPr/>
        </p:nvSpPr>
        <p:spPr>
          <a:xfrm>
            <a:off x="165775" y="1066800"/>
            <a:ext cx="85972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creating filters, it is always best to restart </a:t>
            </a:r>
            <a:r>
              <a:rPr lang="en-GB" dirty="0" err="1"/>
              <a:t>napatech</a:t>
            </a:r>
            <a:r>
              <a:rPr lang="en-GB" dirty="0"/>
              <a:t> with following command.</a:t>
            </a:r>
          </a:p>
          <a:p>
            <a:r>
              <a:rPr lang="en-GB" dirty="0"/>
              <a:t>This will provide more details if your filter is not loading.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/etc/</a:t>
            </a:r>
            <a:r>
              <a:rPr lang="en-GB" dirty="0" err="1"/>
              <a:t>init.d</a:t>
            </a:r>
            <a:r>
              <a:rPr lang="en-GB" dirty="0"/>
              <a:t>/</a:t>
            </a:r>
            <a:r>
              <a:rPr lang="en-GB" dirty="0" err="1"/>
              <a:t>napatech</a:t>
            </a:r>
            <a:r>
              <a:rPr lang="en-GB" dirty="0"/>
              <a:t> start</a:t>
            </a:r>
          </a:p>
          <a:p>
            <a:r>
              <a:rPr lang="en-GB" dirty="0"/>
              <a:t> /etc/</a:t>
            </a:r>
            <a:r>
              <a:rPr lang="en-GB" dirty="0" err="1"/>
              <a:t>init.d</a:t>
            </a:r>
            <a:r>
              <a:rPr lang="en-GB" dirty="0"/>
              <a:t>/</a:t>
            </a:r>
            <a:r>
              <a:rPr lang="en-GB" dirty="0" err="1"/>
              <a:t>napatech</a:t>
            </a:r>
            <a:r>
              <a:rPr lang="en-GB" dirty="0"/>
              <a:t> stop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580738"/>
      </p:ext>
    </p:extLst>
  </p:cSld>
  <p:clrMapOvr>
    <a:masterClrMapping/>
  </p:clrMapOvr>
</p:sld>
</file>

<file path=ppt/theme/theme1.xml><?xml version="1.0" encoding="utf-8"?>
<a:theme xmlns:a="http://schemas.openxmlformats.org/drawingml/2006/main" name="Viavi_PPT_Template">
  <a:themeElements>
    <a:clrScheme name="Viavi PPT Colors 2016 9">
      <a:dk1>
        <a:srgbClr val="000000"/>
      </a:dk1>
      <a:lt1>
        <a:srgbClr val="FFFFFF"/>
      </a:lt1>
      <a:dk2>
        <a:srgbClr val="000000"/>
      </a:dk2>
      <a:lt2>
        <a:srgbClr val="5D1A8B"/>
      </a:lt2>
      <a:accent1>
        <a:srgbClr val="5D1A8B"/>
      </a:accent1>
      <a:accent2>
        <a:srgbClr val="0040A6"/>
      </a:accent2>
      <a:accent3>
        <a:srgbClr val="1F76C9"/>
      </a:accent3>
      <a:accent4>
        <a:srgbClr val="00AAE0"/>
      </a:accent4>
      <a:accent5>
        <a:srgbClr val="2CB34A"/>
      </a:accent5>
      <a:accent6>
        <a:srgbClr val="595959"/>
      </a:accent6>
      <a:hlink>
        <a:srgbClr val="00A9E0"/>
      </a:hlink>
      <a:folHlink>
        <a:srgbClr val="007BA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485</Words>
  <Application>Microsoft Office PowerPoint</Application>
  <PresentationFormat>On-screen Show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.AppleSystemUIFont</vt:lpstr>
      <vt:lpstr>Arial</vt:lpstr>
      <vt:lpstr>Calibri</vt:lpstr>
      <vt:lpstr>Viavi_PPT_Template</vt:lpstr>
      <vt:lpstr>Napatech filters</vt:lpstr>
      <vt:lpstr>Configuration files </vt:lpstr>
      <vt:lpstr>Filters </vt:lpstr>
      <vt:lpstr>Breaking filters down </vt:lpstr>
      <vt:lpstr>Breaking filters down </vt:lpstr>
      <vt:lpstr>Breaking filters down </vt:lpstr>
      <vt:lpstr>Breaking filters down </vt:lpstr>
      <vt:lpstr>Stopping/Starting Napatech </vt:lpstr>
    </vt:vector>
  </TitlesOfParts>
  <Company>Viavi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Andrew Smedley</cp:lastModifiedBy>
  <cp:revision>110</cp:revision>
  <dcterms:created xsi:type="dcterms:W3CDTF">2018-01-11T21:02:37Z</dcterms:created>
  <dcterms:modified xsi:type="dcterms:W3CDTF">2019-01-21T14:28:46Z</dcterms:modified>
</cp:coreProperties>
</file>