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62" r:id="rId5"/>
    <p:sldId id="263" r:id="rId6"/>
    <p:sldId id="272" r:id="rId7"/>
    <p:sldId id="280" r:id="rId8"/>
    <p:sldId id="273" r:id="rId9"/>
    <p:sldId id="274" r:id="rId10"/>
    <p:sldId id="275" r:id="rId11"/>
    <p:sldId id="281" r:id="rId12"/>
    <p:sldId id="282" r:id="rId13"/>
    <p:sldId id="283" r:id="rId14"/>
    <p:sldId id="265" r:id="rId15"/>
    <p:sldId id="285" r:id="rId16"/>
    <p:sldId id="267" r:id="rId17"/>
    <p:sldId id="268" r:id="rId18"/>
    <p:sldId id="269" r:id="rId19"/>
    <p:sldId id="286" r:id="rId20"/>
    <p:sldId id="27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122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2463-2BB2-4742-8EB4-C88E5919CD1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D3AB-D605-4410-8450-BA5138F7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Definitions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62138"/>
            <a:ext cx="50768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44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Import from Excel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116" y="269114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10425" y="2380446"/>
            <a:ext cx="17716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columns and rows automatically adjusted and cells populated.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6457950" y="2965222"/>
            <a:ext cx="752475" cy="31069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9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Import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upper-left corner of the grid (including column and row labels) must be cell “A1” on the first worksheet of the Excel document.</a:t>
            </a:r>
          </a:p>
          <a:p>
            <a:r>
              <a:rPr lang="en-US" dirty="0" smtClean="0"/>
              <a:t>If including column and row labels, leave cell “A1” empty. The remaining cells of row “1” become the column labels, and the remaining cells of column “A” become the row labels.</a:t>
            </a:r>
          </a:p>
          <a:p>
            <a:r>
              <a:rPr lang="en-US" dirty="0" smtClean="0"/>
              <a:t>If cell “A1” is not empty, the Test Map will not have column or row labels and all the cells will become test names.</a:t>
            </a:r>
          </a:p>
          <a:p>
            <a:r>
              <a:rPr lang="en-US" dirty="0"/>
              <a:t>Only the first worksheet is imported; all others are ignored.</a:t>
            </a:r>
          </a:p>
          <a:p>
            <a:r>
              <a:rPr lang="en-US" dirty="0" smtClean="0"/>
              <a:t>Cell </a:t>
            </a:r>
            <a:r>
              <a:rPr lang="en-US" dirty="0"/>
              <a:t>formatting (font, color, etc.) is not </a:t>
            </a:r>
            <a:r>
              <a:rPr lang="en-US" dirty="0" smtClean="0"/>
              <a:t>imported.</a:t>
            </a:r>
          </a:p>
        </p:txBody>
      </p:sp>
    </p:spTree>
    <p:extLst>
      <p:ext uri="{BB962C8B-B14F-4D97-AF65-F5344CB8AC3E}">
        <p14:creationId xmlns:p14="http://schemas.microsoft.com/office/powerpoint/2010/main" val="116946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04875" y="1602820"/>
            <a:ext cx="6115050" cy="2883455"/>
            <a:chOff x="561975" y="838200"/>
            <a:chExt cx="6115050" cy="28834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1749" r="5166" b="10699"/>
            <a:stretch/>
          </p:blipFill>
          <p:spPr bwMode="auto">
            <a:xfrm>
              <a:off x="1781175" y="838200"/>
              <a:ext cx="4895850" cy="288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2686050" y="1028700"/>
              <a:ext cx="3067050" cy="28575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Column Labels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5400000">
              <a:off x="1239557" y="2151340"/>
              <a:ext cx="2273855" cy="485775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Labels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14626" y="1352550"/>
              <a:ext cx="3038474" cy="2178605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 Names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9" idx="3"/>
            </p:cNvCxnSpPr>
            <p:nvPr/>
          </p:nvCxnSpPr>
          <p:spPr>
            <a:xfrm>
              <a:off x="1633102" y="1028700"/>
              <a:ext cx="733860" cy="142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1975" y="844034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Blank cell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029200" y="1181100"/>
              <a:ext cx="3333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200275" y="3248026"/>
              <a:ext cx="3333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733923" y="2571750"/>
              <a:ext cx="390525" cy="142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Excel Import </a:t>
            </a:r>
            <a:r>
              <a:rPr lang="en-US" dirty="0" smtClean="0"/>
              <a:t>Guidelines (cont.)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7032" y="990600"/>
            <a:ext cx="33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Column and Row Labels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2557" r="54192" b="55764"/>
          <a:stretch/>
        </p:blipFill>
        <p:spPr bwMode="auto">
          <a:xfrm>
            <a:off x="2438400" y="4616650"/>
            <a:ext cx="4267200" cy="15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4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24075" y="1555195"/>
            <a:ext cx="4895850" cy="2883455"/>
            <a:chOff x="1781175" y="838200"/>
            <a:chExt cx="4895850" cy="28834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1749" r="5166" b="10699"/>
            <a:stretch/>
          </p:blipFill>
          <p:spPr bwMode="auto">
            <a:xfrm>
              <a:off x="1781175" y="838200"/>
              <a:ext cx="4895850" cy="288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143126" y="1095375"/>
              <a:ext cx="3038474" cy="2178605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 Names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157662" y="2355295"/>
              <a:ext cx="390525" cy="142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Excel Import </a:t>
            </a:r>
            <a:r>
              <a:rPr lang="en-US" dirty="0" smtClean="0"/>
              <a:t>Guidelines (cont.)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7716" y="990600"/>
            <a:ext cx="378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Without </a:t>
            </a:r>
            <a:r>
              <a:rPr lang="en-US" sz="2000" dirty="0" smtClean="0"/>
              <a:t>Column and Row Labels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0" r="13424" b="24201"/>
          <a:stretch/>
        </p:blipFill>
        <p:spPr bwMode="auto">
          <a:xfrm>
            <a:off x="2452688" y="4562475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4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Time: Starting a Job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00113" y="1190625"/>
            <a:ext cx="7343775" cy="5410200"/>
            <a:chOff x="900113" y="723900"/>
            <a:chExt cx="7343775" cy="5410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723900"/>
              <a:ext cx="7343775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Up Arrow 4"/>
            <p:cNvSpPr/>
            <p:nvPr/>
          </p:nvSpPr>
          <p:spPr>
            <a:xfrm rot="19980000">
              <a:off x="3910831" y="1974410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05175" y="1695450"/>
              <a:ext cx="2133600" cy="533400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94665" y="830818"/>
            <a:ext cx="535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Ensure that your </a:t>
            </a:r>
            <a:r>
              <a:rPr lang="en-US" i="1" dirty="0" smtClean="0"/>
              <a:t>Report Layout </a:t>
            </a:r>
            <a:r>
              <a:rPr lang="en-US" dirty="0" smtClean="0"/>
              <a:t>is set to </a:t>
            </a:r>
            <a:r>
              <a:rPr lang="en-US" i="1" dirty="0" smtClean="0"/>
              <a:t>“Consolidated”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891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Time: Starting a Job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14400"/>
            <a:ext cx="75247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19980000">
            <a:off x="2021409" y="2994143"/>
            <a:ext cx="149571" cy="213045"/>
          </a:xfrm>
          <a:prstGeom prst="upArrow">
            <a:avLst>
              <a:gd name="adj1" fmla="val 20371"/>
              <a:gd name="adj2" fmla="val 993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2762250"/>
            <a:ext cx="2133600" cy="5334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a Job (cont.)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0" y="962025"/>
            <a:ext cx="7343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27" y="23241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19980000">
            <a:off x="4078809" y="2888813"/>
            <a:ext cx="149571" cy="213045"/>
          </a:xfrm>
          <a:prstGeom prst="upArrow">
            <a:avLst>
              <a:gd name="adj1" fmla="val 20371"/>
              <a:gd name="adj2" fmla="val 993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6" b="14451"/>
          <a:stretch/>
        </p:blipFill>
        <p:spPr bwMode="auto">
          <a:xfrm>
            <a:off x="4857750" y="1185863"/>
            <a:ext cx="40195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a Job (cont.)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8746" y="2226707"/>
            <a:ext cx="255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Ready to Roll!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1794"/>
            <a:ext cx="481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8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9650" y="880510"/>
            <a:ext cx="4067175" cy="5739365"/>
            <a:chOff x="4067175" y="100013"/>
            <a:chExt cx="4067175" cy="57393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8" r="10042" b="13797"/>
            <a:stretch/>
          </p:blipFill>
          <p:spPr bwMode="auto">
            <a:xfrm>
              <a:off x="4067175" y="100013"/>
              <a:ext cx="4067175" cy="573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" t="38386" r="77008" b="54676"/>
            <a:stretch/>
          </p:blipFill>
          <p:spPr bwMode="auto">
            <a:xfrm>
              <a:off x="4210050" y="2686052"/>
              <a:ext cx="1747836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19980000">
              <a:off x="5507559" y="2888815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Finishing a Job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05088"/>
            <a:ext cx="481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1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9650" y="880510"/>
            <a:ext cx="4067175" cy="5739365"/>
            <a:chOff x="4067175" y="100013"/>
            <a:chExt cx="4067175" cy="57393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8" r="10042" b="13797"/>
            <a:stretch/>
          </p:blipFill>
          <p:spPr bwMode="auto">
            <a:xfrm>
              <a:off x="4067175" y="100013"/>
              <a:ext cx="4067175" cy="573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" t="38386" r="77008" b="54676"/>
            <a:stretch/>
          </p:blipFill>
          <p:spPr bwMode="auto">
            <a:xfrm>
              <a:off x="4210050" y="2686052"/>
              <a:ext cx="1747836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19980000">
              <a:off x="5507559" y="2888815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Finishing a Job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05088"/>
            <a:ext cx="481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9" y="1613936"/>
            <a:ext cx="61150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94561" y="5205689"/>
            <a:ext cx="457200" cy="457200"/>
            <a:chOff x="4000501" y="4491314"/>
            <a:chExt cx="457200" cy="457200"/>
          </a:xfrm>
        </p:grpSpPr>
        <p:sp>
          <p:nvSpPr>
            <p:cNvPr id="10" name="Up Arrow 9"/>
            <p:cNvSpPr/>
            <p:nvPr/>
          </p:nvSpPr>
          <p:spPr>
            <a:xfrm rot="19980000">
              <a:off x="4201245" y="4675581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00501" y="4491314"/>
              <a:ext cx="457200" cy="4572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2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Definition 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Test Map</a:t>
            </a:r>
          </a:p>
          <a:p>
            <a:pPr lvl="1"/>
            <a:r>
              <a:rPr lang="en-US" dirty="0" smtClean="0"/>
              <a:t>2 dimensional grid of fiber tests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ptional column and row labels</a:t>
            </a:r>
          </a:p>
          <a:p>
            <a:r>
              <a:rPr lang="en-US" dirty="0" smtClean="0"/>
              <a:t>Test and Report Order</a:t>
            </a:r>
          </a:p>
          <a:p>
            <a:pPr lvl="1"/>
            <a:r>
              <a:rPr lang="en-US" dirty="0" smtClean="0"/>
              <a:t>Left to Right: </a:t>
            </a:r>
          </a:p>
          <a:p>
            <a:pPr lvl="2"/>
            <a:r>
              <a:rPr lang="en-US" dirty="0" smtClean="0"/>
              <a:t>“Next Fiber” moves one grid cell to the right. </a:t>
            </a:r>
          </a:p>
          <a:p>
            <a:pPr lvl="2"/>
            <a:r>
              <a:rPr lang="en-US" dirty="0" smtClean="0"/>
              <a:t>Final report lists tests in order of left to right, row by row.</a:t>
            </a:r>
          </a:p>
          <a:p>
            <a:pPr lvl="1"/>
            <a:r>
              <a:rPr lang="en-US" dirty="0" smtClean="0"/>
              <a:t>Top to Bottom:</a:t>
            </a:r>
          </a:p>
          <a:p>
            <a:pPr lvl="2"/>
            <a:r>
              <a:rPr lang="en-US" dirty="0" smtClean="0"/>
              <a:t>“Next Fiber” moves one grid cell down.</a:t>
            </a:r>
          </a:p>
          <a:p>
            <a:pPr lvl="2"/>
            <a:r>
              <a:rPr lang="en-US" dirty="0" smtClean="0"/>
              <a:t>Final report lists test in order top to bottom, column by column.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6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28700"/>
            <a:ext cx="73437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Starting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8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Definition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Design-time Activities</a:t>
            </a:r>
          </a:p>
          <a:p>
            <a:pPr lvl="1"/>
            <a:r>
              <a:rPr lang="en-US" dirty="0" smtClean="0"/>
              <a:t>Managing job definitions: Create, edit, delete, import etc.</a:t>
            </a:r>
          </a:p>
          <a:p>
            <a:r>
              <a:rPr lang="en-US" dirty="0" smtClean="0"/>
              <a:t>Run-time Activities</a:t>
            </a:r>
          </a:p>
          <a:p>
            <a:pPr lvl="1"/>
            <a:r>
              <a:rPr lang="en-US" dirty="0" smtClean="0"/>
              <a:t>Start Job</a:t>
            </a:r>
          </a:p>
          <a:p>
            <a:pPr lvl="1"/>
            <a:r>
              <a:rPr lang="en-US" dirty="0" smtClean="0"/>
              <a:t>Run tests</a:t>
            </a:r>
          </a:p>
          <a:p>
            <a:pPr lvl="1"/>
            <a:r>
              <a:rPr lang="en-US" dirty="0" smtClean="0"/>
              <a:t>Save report and close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Time: Managing Job Definitions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990600"/>
            <a:ext cx="86582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19980000">
            <a:off x="6898210" y="1698742"/>
            <a:ext cx="149571" cy="213045"/>
          </a:xfrm>
          <a:prstGeom prst="upArrow">
            <a:avLst>
              <a:gd name="adj1" fmla="val 20371"/>
              <a:gd name="adj2" fmla="val 993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Job Definitions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66800"/>
            <a:ext cx="7343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 rot="19980000">
            <a:off x="2021410" y="3879413"/>
            <a:ext cx="149571" cy="213045"/>
          </a:xfrm>
          <a:prstGeom prst="upArrow">
            <a:avLst>
              <a:gd name="adj1" fmla="val 20371"/>
              <a:gd name="adj2" fmla="val 993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3657600"/>
            <a:ext cx="2133600" cy="5334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862137"/>
            <a:ext cx="5086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Definition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2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Test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Any or all of the column and row labels may be empty.</a:t>
            </a:r>
          </a:p>
          <a:p>
            <a:r>
              <a:rPr lang="en-US" dirty="0" smtClean="0"/>
              <a:t>All </a:t>
            </a:r>
            <a:r>
              <a:rPr lang="en-US" dirty="0"/>
              <a:t>non-empty grid cells become fiber tests with the corresponding test name.</a:t>
            </a:r>
          </a:p>
          <a:p>
            <a:r>
              <a:rPr lang="en-US" dirty="0" smtClean="0"/>
              <a:t>Empty grid cells are treated as “spacers” and do not become fiber tests.</a:t>
            </a:r>
          </a:p>
          <a:p>
            <a:r>
              <a:rPr lang="en-US" dirty="0" smtClean="0"/>
              <a:t>Duplicate test name are allowed.</a:t>
            </a:r>
          </a:p>
          <a:p>
            <a:r>
              <a:rPr lang="en-US" dirty="0" smtClean="0"/>
              <a:t>Edit mechanisms: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Manual Entry</a:t>
            </a:r>
          </a:p>
          <a:p>
            <a:pPr marL="971550" lvl="1" indent="-514350">
              <a:buAutoNum type="alphaUcPeriod"/>
            </a:pPr>
            <a:r>
              <a:rPr lang="en-US" b="1" dirty="0" smtClean="0"/>
              <a:t>Import from Excel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42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881188"/>
            <a:ext cx="5086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Manual Entry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725" y="2524124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&amp; remove columns &amp; rows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09750" y="2785734"/>
            <a:ext cx="476250" cy="7176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1" y="2785734"/>
            <a:ext cx="1857373" cy="2616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91374" y="2380446"/>
            <a:ext cx="193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Type into cells for columns &amp; row headings and for test names.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58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1" y="1114425"/>
            <a:ext cx="50768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4952" y="2757487"/>
            <a:ext cx="457200" cy="457200"/>
            <a:chOff x="4000501" y="4491314"/>
            <a:chExt cx="457200" cy="457200"/>
          </a:xfrm>
        </p:grpSpPr>
        <p:sp>
          <p:nvSpPr>
            <p:cNvPr id="6" name="Up Arrow 5"/>
            <p:cNvSpPr/>
            <p:nvPr/>
          </p:nvSpPr>
          <p:spPr>
            <a:xfrm rot="19980000">
              <a:off x="4201245" y="4675581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00501" y="4491314"/>
              <a:ext cx="457200" cy="4572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209800"/>
            <a:ext cx="59531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Import from Excel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620" y="211135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94177" y="457832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00827" y="5810250"/>
            <a:ext cx="457200" cy="457200"/>
            <a:chOff x="4000501" y="4491314"/>
            <a:chExt cx="457200" cy="457200"/>
          </a:xfrm>
        </p:grpSpPr>
        <p:sp>
          <p:nvSpPr>
            <p:cNvPr id="16" name="Up Arrow 15"/>
            <p:cNvSpPr/>
            <p:nvPr/>
          </p:nvSpPr>
          <p:spPr>
            <a:xfrm rot="19980000">
              <a:off x="4201245" y="4675581"/>
              <a:ext cx="149571" cy="213045"/>
            </a:xfrm>
            <a:prstGeom prst="upArrow">
              <a:avLst>
                <a:gd name="adj1" fmla="val 20371"/>
                <a:gd name="adj2" fmla="val 993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00501" y="4491314"/>
              <a:ext cx="457200" cy="4572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Bent Arrow 12"/>
          <p:cNvSpPr/>
          <p:nvPr/>
        </p:nvSpPr>
        <p:spPr>
          <a:xfrm flipV="1">
            <a:off x="750392" y="4127121"/>
            <a:ext cx="1000125" cy="1033185"/>
          </a:xfrm>
          <a:prstGeom prst="bentArrow">
            <a:avLst>
              <a:gd name="adj1" fmla="val 1547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3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447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Job Definitions</vt:lpstr>
      <vt:lpstr>Job Definition Constituents</vt:lpstr>
      <vt:lpstr>Job Definition Activities</vt:lpstr>
      <vt:lpstr>Design Time: Managing Job Definitions</vt:lpstr>
      <vt:lpstr>Managing Job Definitions</vt:lpstr>
      <vt:lpstr>Job Definition Editor</vt:lpstr>
      <vt:lpstr>Creating a Test Map</vt:lpstr>
      <vt:lpstr>A. Manual Entry</vt:lpstr>
      <vt:lpstr>B. Import from Excel</vt:lpstr>
      <vt:lpstr>B. Import from Excel (cont.)</vt:lpstr>
      <vt:lpstr>Excel Import Guidelines</vt:lpstr>
      <vt:lpstr>Excel Import Guidelines (cont.)</vt:lpstr>
      <vt:lpstr>Excel Import Guidelines (cont.)</vt:lpstr>
      <vt:lpstr>Run Time: Starting a Job</vt:lpstr>
      <vt:lpstr>Run Time: Starting a Job</vt:lpstr>
      <vt:lpstr>Starting a Job (cont.)</vt:lpstr>
      <vt:lpstr>Starting a Job (cont.)</vt:lpstr>
      <vt:lpstr>Finishing a Job</vt:lpstr>
      <vt:lpstr>Finishing a Job</vt:lpstr>
      <vt:lpstr>Back to the Starting Point</vt:lpstr>
    </vt:vector>
  </TitlesOfParts>
  <Company>JDSU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Eck57002</dc:creator>
  <cp:lastModifiedBy>IT</cp:lastModifiedBy>
  <cp:revision>15</cp:revision>
  <cp:lastPrinted>2013-03-15T20:03:21Z</cp:lastPrinted>
  <dcterms:created xsi:type="dcterms:W3CDTF">2013-03-15T17:14:18Z</dcterms:created>
  <dcterms:modified xsi:type="dcterms:W3CDTF">2014-10-31T12:36:24Z</dcterms:modified>
</cp:coreProperties>
</file>