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3"/>
  </p:notesMasterIdLst>
  <p:sldIdLst>
    <p:sldId id="267" r:id="rId2"/>
    <p:sldId id="260" r:id="rId3"/>
    <p:sldId id="268" r:id="rId4"/>
    <p:sldId id="269" r:id="rId5"/>
    <p:sldId id="261" r:id="rId6"/>
    <p:sldId id="271" r:id="rId7"/>
    <p:sldId id="266" r:id="rId8"/>
    <p:sldId id="263" r:id="rId9"/>
    <p:sldId id="264" r:id="rId10"/>
    <p:sldId id="265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ABA3E-5922-4792-AC9F-EF196BCB3C01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88621-4F4D-450F-B38F-76A48AD8E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22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Channels below 14 are in the 2.4GHz</a:t>
            </a:r>
            <a:r>
              <a:rPr lang="en-US" baseline="0" dirty="0" smtClean="0"/>
              <a:t> range while those above channel 14 are in the 5GHz range.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88621-4F4D-450F-B38F-76A48AD8E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72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Virtual DSAM can not be operated</a:t>
            </a:r>
            <a:r>
              <a:rPr lang="en-US" baseline="0" dirty="0" smtClean="0"/>
              <a:t> over the Wireless connection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88621-4F4D-450F-B38F-76A48AD8E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27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695325"/>
            <a:ext cx="8572500" cy="616267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9933" y="4215357"/>
            <a:ext cx="5791200" cy="1143000"/>
          </a:xfrm>
        </p:spPr>
        <p:txBody>
          <a:bodyPr>
            <a:normAutofit/>
          </a:bodyPr>
          <a:lstStyle>
            <a:lvl1pPr marL="0" indent="0" algn="l">
              <a:buNone/>
              <a:defRPr sz="19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449933" y="2996157"/>
            <a:ext cx="5791200" cy="1219200"/>
          </a:xfrm>
        </p:spPr>
        <p:txBody>
          <a:bodyPr anchor="b" anchorCtr="0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" y="679078"/>
            <a:ext cx="2416410" cy="800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04924"/>
            <a:ext cx="8064500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04924"/>
            <a:ext cx="3816226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304924"/>
            <a:ext cx="3812794" cy="501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80828"/>
            <a:ext cx="3816226" cy="4443772"/>
          </a:xfrm>
        </p:spPr>
        <p:txBody>
          <a:bodyPr>
            <a:noAutofit/>
          </a:bodyPr>
          <a:lstStyle>
            <a:lvl1pPr>
              <a:spcBef>
                <a:spcPts val="250"/>
              </a:spcBef>
              <a:spcAft>
                <a:spcPts val="250"/>
              </a:spcAft>
              <a:defRPr sz="2000"/>
            </a:lvl1pPr>
            <a:lvl2pPr>
              <a:spcBef>
                <a:spcPts val="250"/>
              </a:spcBef>
              <a:spcAft>
                <a:spcPts val="250"/>
              </a:spcAft>
              <a:defRPr sz="1800"/>
            </a:lvl2pPr>
            <a:lvl3pPr>
              <a:spcBef>
                <a:spcPts val="250"/>
              </a:spcBef>
              <a:spcAft>
                <a:spcPts val="250"/>
              </a:spcAft>
              <a:defRPr sz="1600"/>
            </a:lvl3pPr>
            <a:lvl4pPr>
              <a:spcBef>
                <a:spcPts val="250"/>
              </a:spcBef>
              <a:spcAft>
                <a:spcPts val="250"/>
              </a:spcAft>
              <a:defRPr sz="1400"/>
            </a:lvl4pPr>
            <a:lvl5pPr>
              <a:spcBef>
                <a:spcPts val="250"/>
              </a:spcBef>
              <a:spcAft>
                <a:spcPts val="250"/>
              </a:spcAft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880828"/>
            <a:ext cx="3812794" cy="444377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9750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91456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" y="679078"/>
            <a:ext cx="2416410" cy="800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" y="3143250"/>
            <a:ext cx="8582025" cy="3714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g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1"/>
          <p:cNvSpPr>
            <a:spLocks noGrp="1"/>
          </p:cNvSpPr>
          <p:nvPr>
            <p:ph type="title"/>
          </p:nvPr>
        </p:nvSpPr>
        <p:spPr>
          <a:xfrm>
            <a:off x="1462370" y="3045723"/>
            <a:ext cx="4933950" cy="1390650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" y="679078"/>
            <a:ext cx="2416410" cy="8001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" y="3143250"/>
            <a:ext cx="8582025" cy="3714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79295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04924"/>
            <a:ext cx="8064500" cy="5019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0"/>
            <a:ext cx="821055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76254" y="6629400"/>
            <a:ext cx="38057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</a:rPr>
              <a:t>© 2013 JDS Uniphase Corporation      |      JDSU CONFIDENTIAL AND PROPRIETARY INFORMATION      </a:t>
            </a:r>
            <a:endParaRPr 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39175" y="6610350"/>
            <a:ext cx="3538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C2D5744-4FA7-451C-8BC2-385426D8DC47}" type="slidenum">
              <a:rPr lang="en-US" sz="800" b="0" smtClean="0">
                <a:solidFill>
                  <a:schemeClr val="tx1"/>
                </a:solidFill>
              </a:rPr>
              <a:pPr algn="r"/>
              <a:t>‹#›</a:t>
            </a:fld>
            <a:endParaRPr lang="en-US" sz="800" b="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3" y="6539340"/>
            <a:ext cx="635608" cy="2109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­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8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Last Edited: July 2013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DSAM </a:t>
            </a:r>
            <a:r>
              <a:rPr lang="en-US" dirty="0" err="1" smtClean="0"/>
              <a:t>WiFi</a:t>
            </a:r>
            <a:r>
              <a:rPr lang="en-US" dirty="0" smtClean="0"/>
              <a:t> Mode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34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046" y="3882260"/>
            <a:ext cx="1969954" cy="14576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Wirelessly synchronizing to TPP or SS with DSAM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26" y="1035732"/>
            <a:ext cx="7062820" cy="55684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sync DSAM to TPP or SS go to:</a:t>
            </a:r>
          </a:p>
          <a:p>
            <a:pPr lvl="1"/>
            <a:r>
              <a:rPr lang="en-US" dirty="0" smtClean="0"/>
              <a:t>Access Button</a:t>
            </a:r>
          </a:p>
          <a:p>
            <a:pPr lvl="1"/>
            <a:r>
              <a:rPr lang="en-US" dirty="0" smtClean="0"/>
              <a:t>Files Tab</a:t>
            </a:r>
          </a:p>
          <a:p>
            <a:pPr lvl="1"/>
            <a:r>
              <a:rPr lang="en-US" dirty="0" smtClean="0"/>
              <a:t>Wireless Synchronize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 list of available networks appears</a:t>
            </a:r>
          </a:p>
          <a:p>
            <a:pPr lvl="1"/>
            <a:r>
              <a:rPr lang="en-US" dirty="0" smtClean="0"/>
              <a:t>If a profile already exists for the network it will appear in the drop down list</a:t>
            </a:r>
          </a:p>
          <a:p>
            <a:pPr lvl="1"/>
            <a:r>
              <a:rPr lang="en-US" dirty="0" smtClean="0"/>
              <a:t>If a profile does not already exist one can be added by selecting “Create a new profile”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 pop-up appears when a successful connection is established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Wireless synchronization will now begin and the DSAM will return to the Access screen when complete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946" y="838200"/>
            <a:ext cx="1976054" cy="1482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946" y="2362200"/>
            <a:ext cx="1974054" cy="1457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946" y="5394163"/>
            <a:ext cx="1955832" cy="1463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85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Topics: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1"/>
            <a:ext cx="8375650" cy="2895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Enterprise </a:t>
            </a:r>
            <a:r>
              <a:rPr lang="en-US" dirty="0" err="1" smtClean="0"/>
              <a:t>WiFi</a:t>
            </a:r>
            <a:r>
              <a:rPr lang="en-US" dirty="0" smtClean="0"/>
              <a:t> networks do not work on DSAM</a:t>
            </a:r>
          </a:p>
          <a:p>
            <a:pPr lvl="1"/>
            <a:r>
              <a:rPr lang="en-US" dirty="0" smtClean="0"/>
              <a:t>Enterprise </a:t>
            </a:r>
            <a:r>
              <a:rPr lang="en-US" dirty="0" err="1" smtClean="0"/>
              <a:t>WiFi</a:t>
            </a:r>
            <a:r>
              <a:rPr lang="en-US" dirty="0"/>
              <a:t> </a:t>
            </a:r>
            <a:r>
              <a:rPr lang="en-US" dirty="0" smtClean="0"/>
              <a:t>networks require an individual user name and password beyond joining/selecting the </a:t>
            </a:r>
            <a:r>
              <a:rPr lang="en-US" dirty="0" err="1" smtClean="0"/>
              <a:t>WiFi</a:t>
            </a:r>
            <a:r>
              <a:rPr lang="en-US" dirty="0" smtClean="0"/>
              <a:t> network </a:t>
            </a:r>
          </a:p>
          <a:p>
            <a:pPr lvl="1"/>
            <a:r>
              <a:rPr lang="en-US" dirty="0" smtClean="0"/>
              <a:t>A work around is to use a common retail Wireless Access Point or Wireless Router that is connected to an Ethernet port of the network which can access TPP/</a:t>
            </a:r>
            <a:r>
              <a:rPr lang="en-US" dirty="0" err="1" smtClean="0"/>
              <a:t>StrataSync</a:t>
            </a:r>
            <a:r>
              <a:rPr lang="en-US" dirty="0" smtClean="0"/>
              <a:t> server</a:t>
            </a:r>
          </a:p>
          <a:p>
            <a:pPr lvl="2"/>
            <a:r>
              <a:rPr lang="en-US" dirty="0" smtClean="0"/>
              <a:t>NOTE: Do not circumvent current IT procedures if present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DSAM works with the following list of approved USB adapters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294513"/>
              </p:ext>
            </p:extLst>
          </p:nvPr>
        </p:nvGraphicFramePr>
        <p:xfrm>
          <a:off x="381000" y="3743325"/>
          <a:ext cx="8534401" cy="273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4027"/>
                <a:gridCol w="1624802"/>
                <a:gridCol w="1846747"/>
                <a:gridCol w="4258825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Chipset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Known Adapters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DSAM </a:t>
                      </a:r>
                      <a:r>
                        <a:rPr lang="en-US" sz="1100" u="none" strike="noStrike" dirty="0" smtClean="0">
                          <a:effectLst/>
                        </a:rPr>
                        <a:t>firmware version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Notes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RT2571W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ASUS WL-167g (V1)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DSAM v4.0+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V1 discontinued, V2 uses a different/incompatible chipset.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RT3572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Asus </a:t>
                      </a:r>
                      <a:r>
                        <a:rPr lang="en-US" sz="1100" u="none" strike="noStrike" dirty="0" smtClean="0">
                          <a:effectLst/>
                        </a:rPr>
                        <a:t>USB-N53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DSAM v4.2+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This will be the JDSU replacement for the AE1000.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RT3572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EnGenius</a:t>
                      </a:r>
                      <a:r>
                        <a:rPr lang="en-US" sz="1100" u="none" strike="noStrike" dirty="0">
                          <a:effectLst/>
                        </a:rPr>
                        <a:t> EUB9801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DSAM v4.2+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RT3572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Engenius</a:t>
                      </a:r>
                      <a:r>
                        <a:rPr lang="en-US" sz="1100" u="none" strike="noStrike" dirty="0">
                          <a:effectLst/>
                        </a:rPr>
                        <a:t> EUB600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DSAM v4.2+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RT3572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Linksys AE1000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DSAM v4.0+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Discontinued – This is </a:t>
                      </a:r>
                      <a:r>
                        <a:rPr lang="en-US" sz="1100" u="none" strike="noStrike" dirty="0" smtClean="0">
                          <a:effectLst/>
                        </a:rPr>
                        <a:t>JDSU’s currently </a:t>
                      </a:r>
                      <a:r>
                        <a:rPr lang="en-US" sz="1100" u="none" strike="noStrike" dirty="0">
                          <a:effectLst/>
                        </a:rPr>
                        <a:t>shipping adapter until inventory runs out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RT3572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Linksys WUSB600N (V2)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DSAM v4.0+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Discontinued – other versions are known to be incompatible.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933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WiFi</a:t>
            </a:r>
            <a:r>
              <a:rPr lang="en-US" dirty="0" smtClean="0"/>
              <a:t> – Troubleshooting and Connectivity </a:t>
            </a:r>
          </a:p>
        </p:txBody>
      </p:sp>
      <p:pic>
        <p:nvPicPr>
          <p:cNvPr id="11273" name="Picture 1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85800" y="1447800"/>
            <a:ext cx="3048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114800" y="4825035"/>
            <a:ext cx="2993127" cy="1728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err="1" smtClean="0">
                <a:solidFill>
                  <a:srgbClr val="000000"/>
                </a:solidFill>
              </a:rPr>
              <a:t>WiFi</a:t>
            </a:r>
            <a:r>
              <a:rPr lang="en-US" sz="2000" b="1" u="sng" dirty="0" smtClean="0">
                <a:solidFill>
                  <a:srgbClr val="000000"/>
                </a:solidFill>
              </a:rPr>
              <a:t> Troubleshooting:</a:t>
            </a:r>
            <a:endParaRPr lang="en-US" sz="2000" b="1" u="sng" dirty="0">
              <a:solidFill>
                <a:srgbClr val="000000"/>
              </a:solidFill>
            </a:endParaRP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SSID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Security Enabled or not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Channel of </a:t>
            </a:r>
            <a:r>
              <a:rPr lang="en-US" dirty="0" err="1" smtClean="0">
                <a:solidFill>
                  <a:srgbClr val="000000"/>
                </a:solidFill>
                <a:cs typeface="Arial" pitchFamily="34" charset="0"/>
              </a:rPr>
              <a:t>WiFi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 signal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Power Level of Signal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4114800" y="938835"/>
            <a:ext cx="4343400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defRPr/>
            </a:pPr>
            <a:r>
              <a:rPr lang="en-US" sz="2000" b="1" u="sng" dirty="0" smtClean="0">
                <a:solidFill>
                  <a:srgbClr val="000000"/>
                </a:solidFill>
                <a:cs typeface="Arial" pitchFamily="34" charset="0"/>
              </a:rPr>
              <a:t>DSAM </a:t>
            </a:r>
            <a:r>
              <a:rPr lang="en-US" sz="2000" b="1" u="sng" dirty="0" err="1" smtClean="0">
                <a:solidFill>
                  <a:srgbClr val="000000"/>
                </a:solidFill>
                <a:cs typeface="Arial" pitchFamily="34" charset="0"/>
              </a:rPr>
              <a:t>WiFi</a:t>
            </a:r>
            <a:r>
              <a:rPr lang="en-US" sz="2000" b="1" u="sng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802.11a/b/g/n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USB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Connection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Profiles for frequent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hotspots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Dual 2.4GHz and 5GHz Bands </a:t>
            </a:r>
            <a:endParaRPr lang="en-US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1026" name="Picture 2" descr="C:\Documents and Settings\RuthAl\My Documents\All Products\DSAM Fam\DSAM Features\WiFi\Wireless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85800" y="3962400"/>
            <a:ext cx="3048001" cy="228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114801" y="2386634"/>
            <a:ext cx="5029200" cy="224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defRPr/>
            </a:pPr>
            <a:r>
              <a:rPr lang="en-US" sz="2000" b="1" u="sng" dirty="0" smtClean="0">
                <a:solidFill>
                  <a:srgbClr val="000000"/>
                </a:solidFill>
                <a:cs typeface="Arial" pitchFamily="34" charset="0"/>
              </a:rPr>
              <a:t>Useful Applications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Troubleshooting Slow Surfing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Verify Web connectivity via </a:t>
            </a:r>
            <a:r>
              <a:rPr lang="en-US" dirty="0" err="1" smtClean="0">
                <a:solidFill>
                  <a:srgbClr val="000000"/>
                </a:solidFill>
                <a:cs typeface="Arial" pitchFamily="34" charset="0"/>
              </a:rPr>
              <a:t>WiFi</a:t>
            </a:r>
            <a:endParaRPr lang="en-US" dirty="0" smtClean="0">
              <a:solidFill>
                <a:srgbClr val="000000"/>
              </a:solidFill>
              <a:cs typeface="Arial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Synch configurations and test results between DSAM and TPP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Validating Router Configurations</a:t>
            </a:r>
          </a:p>
          <a:p>
            <a:pPr marL="342900" indent="-342900" fontAlgn="base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403A66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Results can be Saved/Archived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0" y="5029200"/>
            <a:ext cx="166797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C:\Users\RuthAl\Documents\All Products\DSAM Fam\DSAM Features\WiFi\Mode Screenshots\WiFi_List_ViewMen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21630"/>
            <a:ext cx="2376821" cy="177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Survey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69" y="990600"/>
            <a:ext cx="6626960" cy="55735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begin Wireless Site Survey Mode</a:t>
            </a:r>
          </a:p>
          <a:p>
            <a:pPr lvl="1"/>
            <a:r>
              <a:rPr lang="en-US" dirty="0" smtClean="0"/>
              <a:t>Measure button</a:t>
            </a:r>
          </a:p>
          <a:p>
            <a:pPr lvl="1"/>
            <a:r>
              <a:rPr lang="en-US" dirty="0" smtClean="0"/>
              <a:t>Service tab</a:t>
            </a:r>
          </a:p>
          <a:p>
            <a:pPr lvl="1"/>
            <a:r>
              <a:rPr lang="en-US" dirty="0" smtClean="0"/>
              <a:t>Wireless mode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Once in the mode the list of available </a:t>
            </a:r>
            <a:r>
              <a:rPr lang="en-US" dirty="0" err="1" smtClean="0"/>
              <a:t>WiFi</a:t>
            </a:r>
            <a:r>
              <a:rPr lang="en-US" dirty="0" smtClean="0"/>
              <a:t> networks is presented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View Menu allows:</a:t>
            </a:r>
          </a:p>
          <a:p>
            <a:pPr lvl="1"/>
            <a:r>
              <a:rPr lang="en-US" dirty="0" smtClean="0"/>
              <a:t>Following specific networks</a:t>
            </a:r>
          </a:p>
          <a:p>
            <a:pPr lvl="1"/>
            <a:r>
              <a:rPr lang="en-US" dirty="0" smtClean="0"/>
              <a:t>Additional network details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Sort Menu sort the data by:</a:t>
            </a:r>
          </a:p>
          <a:p>
            <a:pPr lvl="1"/>
            <a:r>
              <a:rPr lang="en-US" dirty="0" smtClean="0"/>
              <a:t>Level, Channel, SSID, Security, and network type</a:t>
            </a:r>
          </a:p>
          <a:p>
            <a:endParaRPr lang="en-US" dirty="0"/>
          </a:p>
          <a:p>
            <a:r>
              <a:rPr lang="en-US" dirty="0" smtClean="0"/>
              <a:t>Continuous updates allow techs to move around 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662" y="1047750"/>
            <a:ext cx="2371961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979" y="3021630"/>
            <a:ext cx="2364642" cy="1764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806" y="4974991"/>
            <a:ext cx="2364640" cy="17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619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" t="1319"/>
          <a:stretch/>
        </p:blipFill>
        <p:spPr bwMode="auto">
          <a:xfrm>
            <a:off x="1904999" y="949043"/>
            <a:ext cx="6661095" cy="499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Site Survey Screen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219200"/>
            <a:ext cx="1600200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DSAM’s </a:t>
            </a:r>
            <a:r>
              <a:rPr lang="en-US" dirty="0" err="1" smtClean="0"/>
              <a:t>WiFi</a:t>
            </a:r>
            <a:r>
              <a:rPr lang="en-US" dirty="0" smtClean="0"/>
              <a:t> Adapter MAC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362200"/>
            <a:ext cx="1600200" cy="92333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of </a:t>
            </a:r>
            <a:r>
              <a:rPr lang="en-US" dirty="0" err="1" smtClean="0"/>
              <a:t>WiFi</a:t>
            </a:r>
            <a:r>
              <a:rPr lang="en-US" dirty="0" smtClean="0"/>
              <a:t> networks detected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4495800"/>
            <a:ext cx="1600200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Highlighted Network’s Information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05200" y="6090138"/>
            <a:ext cx="5562600" cy="646331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Scroll bar indicated that more networks than can be displayed are available for viewing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676400" y="1638300"/>
            <a:ext cx="228600" cy="38100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685192" y="4919365"/>
            <a:ext cx="228600" cy="38100"/>
          </a:xfrm>
          <a:prstGeom prst="straightConnector1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685192" y="2782834"/>
            <a:ext cx="228600" cy="38100"/>
          </a:xfrm>
          <a:prstGeom prst="straightConnector1">
            <a:avLst/>
          </a:prstGeom>
          <a:ln w="317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8458200" y="4114800"/>
            <a:ext cx="381000" cy="1984130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93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Uses - </a:t>
            </a:r>
            <a:r>
              <a:rPr lang="en-US" dirty="0"/>
              <a:t>Subscriber Issue: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645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Can’t maintain good connection to wireless access point (AP) or Slow surfing speed</a:t>
            </a:r>
          </a:p>
          <a:p>
            <a:pPr lvl="1"/>
            <a:r>
              <a:rPr lang="en-US" dirty="0" smtClean="0"/>
              <a:t>Tech checks the following on the subscribers network</a:t>
            </a:r>
          </a:p>
          <a:p>
            <a:pPr lvl="2"/>
            <a:r>
              <a:rPr lang="en-US" dirty="0" smtClean="0"/>
              <a:t>If Signal strength at location of interest is low – Move the AP </a:t>
            </a:r>
          </a:p>
          <a:p>
            <a:pPr lvl="3"/>
            <a:r>
              <a:rPr lang="en-US" dirty="0" smtClean="0"/>
              <a:t>Avoid large distances or obstructions that can weaken the </a:t>
            </a:r>
            <a:r>
              <a:rPr lang="en-US" dirty="0" err="1" smtClean="0"/>
              <a:t>WiFi</a:t>
            </a:r>
            <a:r>
              <a:rPr lang="en-US" dirty="0" smtClean="0"/>
              <a:t> signal</a:t>
            </a:r>
          </a:p>
          <a:p>
            <a:pPr lvl="4"/>
            <a:r>
              <a:rPr lang="en-US" dirty="0" smtClean="0"/>
              <a:t>Brick/Concrete/Metal Walls, appliances, or furniture can absorb or deflect </a:t>
            </a:r>
            <a:r>
              <a:rPr lang="en-US" dirty="0" err="1" smtClean="0"/>
              <a:t>WiFi</a:t>
            </a:r>
            <a:r>
              <a:rPr lang="en-US" dirty="0" smtClean="0"/>
              <a:t> signals</a:t>
            </a:r>
          </a:p>
          <a:p>
            <a:pPr lvl="3"/>
            <a:r>
              <a:rPr lang="en-US" dirty="0" err="1" smtClean="0"/>
              <a:t>WiFi</a:t>
            </a:r>
            <a:r>
              <a:rPr lang="en-US" dirty="0" smtClean="0"/>
              <a:t> signals typically transmit at the same level in all directions so placing the AP in a more central location allows for the most coverage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dentify a less occupied channel and move the AP to </a:t>
            </a:r>
            <a:r>
              <a:rPr lang="en-US" dirty="0"/>
              <a:t>that </a:t>
            </a:r>
            <a:r>
              <a:rPr lang="en-US" dirty="0" smtClean="0"/>
              <a:t>channel</a:t>
            </a:r>
          </a:p>
          <a:p>
            <a:pPr lvl="3"/>
            <a:r>
              <a:rPr lang="en-US" dirty="0" smtClean="0"/>
              <a:t>If </a:t>
            </a:r>
            <a:r>
              <a:rPr lang="en-US" dirty="0"/>
              <a:t>many networks use the same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Channel they will conflict and cause slower surfing speeds on all networks on the same channel</a:t>
            </a:r>
          </a:p>
          <a:p>
            <a:pPr lvl="3"/>
            <a:r>
              <a:rPr lang="en-US" dirty="0" smtClean="0"/>
              <a:t>Try to use non-overlapping channels to prevent the most conflicts</a:t>
            </a:r>
          </a:p>
          <a:p>
            <a:pPr lvl="4"/>
            <a:r>
              <a:rPr lang="en-US" dirty="0" smtClean="0"/>
              <a:t>In the 2.4GHz </a:t>
            </a:r>
            <a:r>
              <a:rPr lang="en-US" dirty="0" smtClean="0"/>
              <a:t>band only </a:t>
            </a:r>
            <a:r>
              <a:rPr lang="en-US" dirty="0" smtClean="0"/>
              <a:t>channels 1, 6, and 11 do not </a:t>
            </a:r>
            <a:r>
              <a:rPr lang="en-US" dirty="0" smtClean="0"/>
              <a:t>overlap</a:t>
            </a:r>
          </a:p>
          <a:p>
            <a:pPr lvl="4"/>
            <a:r>
              <a:rPr lang="en-US" dirty="0" smtClean="0"/>
              <a:t>In the 5GHz band all channels are non-overlapping</a:t>
            </a:r>
            <a:endParaRPr lang="en-US" dirty="0" smtClean="0"/>
          </a:p>
          <a:p>
            <a:pPr lvl="2"/>
            <a:r>
              <a:rPr lang="en-US" dirty="0" smtClean="0"/>
              <a:t>Secure the </a:t>
            </a:r>
            <a:r>
              <a:rPr lang="en-US" dirty="0" err="1" smtClean="0"/>
              <a:t>WiFi</a:t>
            </a:r>
            <a:r>
              <a:rPr lang="en-US" dirty="0" smtClean="0"/>
              <a:t> network with Password protection</a:t>
            </a:r>
          </a:p>
          <a:p>
            <a:pPr lvl="3"/>
            <a:r>
              <a:rPr lang="en-US" dirty="0" smtClean="0"/>
              <a:t>Unsecure, or Open, networks leave the subscriber open for anyone to use the </a:t>
            </a:r>
            <a:r>
              <a:rPr lang="en-US" dirty="0" err="1" smtClean="0"/>
              <a:t>WiFi</a:t>
            </a:r>
            <a:r>
              <a:rPr lang="en-US" dirty="0" smtClean="0"/>
              <a:t> network which could mean unauthorized users are using too much of the network’s available bandwidth – causing </a:t>
            </a:r>
            <a:r>
              <a:rPr lang="en-US" dirty="0" err="1" smtClean="0"/>
              <a:t>WiFi</a:t>
            </a:r>
            <a:r>
              <a:rPr lang="en-US" dirty="0" smtClean="0"/>
              <a:t> speed to slow down to the subscriber</a:t>
            </a:r>
          </a:p>
          <a:p>
            <a:pPr lvl="3"/>
            <a:r>
              <a:rPr lang="en-US" dirty="0" smtClean="0"/>
              <a:t>Open networks are also potential security holes for hackers</a:t>
            </a:r>
          </a:p>
        </p:txBody>
      </p:sp>
    </p:spTree>
    <p:extLst>
      <p:ext uri="{BB962C8B-B14F-4D97-AF65-F5344CB8AC3E}">
        <p14:creationId xmlns:p14="http://schemas.microsoft.com/office/powerpoint/2010/main" val="1275523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WiFi</a:t>
            </a:r>
            <a:r>
              <a:rPr lang="en-US" dirty="0" smtClean="0"/>
              <a:t> Troubleshooting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143001"/>
            <a:ext cx="80645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</a:t>
            </a:r>
            <a:r>
              <a:rPr lang="en-US" dirty="0"/>
              <a:t>signal strength is good, the network is secure, and the channel looks clean (few other strong networks on the same channel) but issues are still </a:t>
            </a:r>
            <a:r>
              <a:rPr lang="en-US" dirty="0" smtClean="0"/>
              <a:t>present:</a:t>
            </a:r>
          </a:p>
          <a:p>
            <a:pPr lvl="1"/>
            <a:r>
              <a:rPr lang="en-US" dirty="0" smtClean="0"/>
              <a:t>Make sure the modem is able to pass information with no issues </a:t>
            </a:r>
          </a:p>
          <a:p>
            <a:pPr lvl="2"/>
            <a:r>
              <a:rPr lang="en-US" dirty="0" smtClean="0"/>
              <a:t>Using either RF or Ethernet or both, test for issues that may be a result of signaling to or from the cable modem – the </a:t>
            </a:r>
            <a:r>
              <a:rPr lang="en-US" dirty="0" err="1" smtClean="0"/>
              <a:t>WiFi</a:t>
            </a:r>
            <a:r>
              <a:rPr lang="en-US" dirty="0" smtClean="0"/>
              <a:t> network is only as good as the connection to/from the modem</a:t>
            </a:r>
          </a:p>
          <a:p>
            <a:pPr lvl="1"/>
            <a:r>
              <a:rPr lang="en-US" dirty="0" smtClean="0"/>
              <a:t>Could be an issue with non-</a:t>
            </a:r>
            <a:r>
              <a:rPr lang="en-US" dirty="0" err="1" smtClean="0"/>
              <a:t>WiFi</a:t>
            </a:r>
            <a:r>
              <a:rPr lang="en-US" dirty="0" smtClean="0"/>
              <a:t> interference</a:t>
            </a:r>
          </a:p>
          <a:p>
            <a:pPr lvl="2"/>
            <a:r>
              <a:rPr lang="en-US" dirty="0" smtClean="0"/>
              <a:t>Try switching the channel of the </a:t>
            </a:r>
            <a:r>
              <a:rPr lang="en-US" dirty="0" err="1" smtClean="0"/>
              <a:t>WiFi</a:t>
            </a:r>
            <a:r>
              <a:rPr lang="en-US" dirty="0" smtClean="0"/>
              <a:t> network</a:t>
            </a:r>
          </a:p>
          <a:p>
            <a:pPr lvl="2"/>
            <a:r>
              <a:rPr lang="en-US" dirty="0" smtClean="0"/>
              <a:t>Issue could be with a single frequency interferer that is causing the </a:t>
            </a:r>
            <a:r>
              <a:rPr lang="en-US" dirty="0" err="1" smtClean="0"/>
              <a:t>WiFi</a:t>
            </a:r>
            <a:r>
              <a:rPr lang="en-US" dirty="0" smtClean="0"/>
              <a:t> signal to be indiscernible by the Access point or mobile device</a:t>
            </a:r>
          </a:p>
          <a:p>
            <a:pPr lvl="2"/>
            <a:r>
              <a:rPr lang="en-US" dirty="0" smtClean="0"/>
              <a:t>Changing the channel could solve this by moving the network out of the range of the interferer</a:t>
            </a:r>
          </a:p>
          <a:p>
            <a:pPr lvl="1"/>
            <a:r>
              <a:rPr lang="en-US" dirty="0" smtClean="0"/>
              <a:t>Could be an issue with the wireless router</a:t>
            </a:r>
          </a:p>
          <a:p>
            <a:pPr lvl="2"/>
            <a:r>
              <a:rPr lang="en-US" dirty="0" smtClean="0"/>
              <a:t>If all looks good and channel changing doesn’t fix the issue try swapping the wireless device 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47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Validate Web Access via </a:t>
            </a:r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78524"/>
            <a:ext cx="8448675" cy="2209799"/>
          </a:xfrm>
        </p:spPr>
        <p:txBody>
          <a:bodyPr>
            <a:normAutofit/>
          </a:bodyPr>
          <a:lstStyle/>
          <a:p>
            <a:r>
              <a:rPr lang="en-US" dirty="0" smtClean="0"/>
              <a:t>DSAM can connect to external websites or to JDSU’s Web Access page to validate that the </a:t>
            </a:r>
            <a:r>
              <a:rPr lang="en-US" dirty="0" err="1" smtClean="0"/>
              <a:t>WiFi</a:t>
            </a:r>
            <a:r>
              <a:rPr lang="en-US" dirty="0" smtClean="0"/>
              <a:t> network is connected to the internet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 err="1" smtClean="0"/>
              <a:t>WiFi</a:t>
            </a:r>
            <a:r>
              <a:rPr lang="en-US" dirty="0" smtClean="0"/>
              <a:t> Profile to be configured if the network is password protected</a:t>
            </a:r>
          </a:p>
          <a:p>
            <a:pPr lvl="1"/>
            <a:r>
              <a:rPr lang="en-US" dirty="0" smtClean="0"/>
              <a:t>WFA browser requires the Browser Option to be installed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38600"/>
            <a:ext cx="30861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288323"/>
            <a:ext cx="30765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67200"/>
            <a:ext cx="307657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066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to TPP or </a:t>
            </a:r>
            <a:r>
              <a:rPr lang="en-US" dirty="0" err="1" smtClean="0"/>
              <a:t>StrataSync</a:t>
            </a:r>
            <a:r>
              <a:rPr lang="en-US" dirty="0" smtClean="0"/>
              <a:t> (SS)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DSAM’s </a:t>
            </a:r>
            <a:r>
              <a:rPr lang="en-US" dirty="0" err="1" smtClean="0"/>
              <a:t>WiFi</a:t>
            </a:r>
            <a:r>
              <a:rPr lang="en-US" dirty="0" smtClean="0"/>
              <a:t> can be used to transfer files between TPP/SS to and the connected DSAM</a:t>
            </a:r>
          </a:p>
          <a:p>
            <a:pPr lvl="1"/>
            <a:r>
              <a:rPr lang="en-US" dirty="0" smtClean="0"/>
              <a:t>DSAM’s can be configured to sync over </a:t>
            </a:r>
            <a:r>
              <a:rPr lang="en-US" dirty="0" err="1" smtClean="0"/>
              <a:t>WiFi</a:t>
            </a:r>
            <a:r>
              <a:rPr lang="en-US" dirty="0" smtClean="0"/>
              <a:t> networks </a:t>
            </a:r>
          </a:p>
          <a:p>
            <a:pPr lvl="1"/>
            <a:r>
              <a:rPr lang="en-US" dirty="0" err="1" smtClean="0"/>
              <a:t>WiFi</a:t>
            </a:r>
            <a:r>
              <a:rPr lang="en-US" dirty="0" smtClean="0"/>
              <a:t> Profiles can be created on the DSAM and saved or can be created in TPP and pushed to the DSAM</a:t>
            </a:r>
          </a:p>
          <a:p>
            <a:pPr lvl="1"/>
            <a:r>
              <a:rPr lang="en-US" dirty="0" smtClean="0"/>
              <a:t> Multiple profiles can be setup and stored on the DSAM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21" y="3886200"/>
            <a:ext cx="25527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894992"/>
            <a:ext cx="2544821" cy="188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901957"/>
            <a:ext cx="2536943" cy="1898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663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</a:t>
            </a:r>
            <a:r>
              <a:rPr lang="en-US" dirty="0" err="1" smtClean="0"/>
              <a:t>WiFi</a:t>
            </a:r>
            <a:r>
              <a:rPr lang="en-US" dirty="0" smtClean="0"/>
              <a:t>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990601"/>
            <a:ext cx="5682271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Configuring Wireless Profiles</a:t>
            </a:r>
          </a:p>
          <a:p>
            <a:r>
              <a:rPr lang="en-US" dirty="0" smtClean="0"/>
              <a:t>To add a new profile in the DSAM</a:t>
            </a:r>
          </a:p>
          <a:p>
            <a:pPr lvl="1"/>
            <a:r>
              <a:rPr lang="en-US" dirty="0" smtClean="0"/>
              <a:t>Configure Button</a:t>
            </a:r>
          </a:p>
          <a:p>
            <a:pPr lvl="1"/>
            <a:r>
              <a:rPr lang="en-US" dirty="0" smtClean="0"/>
              <a:t>Access Tab</a:t>
            </a:r>
          </a:p>
          <a:p>
            <a:pPr lvl="1"/>
            <a:r>
              <a:rPr lang="en-US" dirty="0" smtClean="0"/>
              <a:t>Wireless Profile</a:t>
            </a:r>
          </a:p>
          <a:p>
            <a:pPr lvl="2"/>
            <a:r>
              <a:rPr lang="en-US" dirty="0" smtClean="0"/>
              <a:t>Profile </a:t>
            </a:r>
            <a:r>
              <a:rPr lang="en-US" dirty="0" err="1" smtClean="0"/>
              <a:t>softkey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New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Enter the </a:t>
            </a:r>
            <a:r>
              <a:rPr lang="en-US" dirty="0" err="1" smtClean="0"/>
              <a:t>WiFi</a:t>
            </a:r>
            <a:r>
              <a:rPr lang="en-US" dirty="0" smtClean="0"/>
              <a:t> Network’s information</a:t>
            </a:r>
          </a:p>
          <a:p>
            <a:pPr lvl="1"/>
            <a:r>
              <a:rPr lang="en-US" dirty="0" smtClean="0"/>
              <a:t>Profile Name, SSID, Security type</a:t>
            </a:r>
          </a:p>
          <a:p>
            <a:pPr lvl="1"/>
            <a:r>
              <a:rPr lang="en-US" dirty="0" smtClean="0"/>
              <a:t>Security Key and Network type</a:t>
            </a:r>
          </a:p>
          <a:p>
            <a:pPr lvl="1"/>
            <a:r>
              <a:rPr lang="en-US" dirty="0" smtClean="0"/>
              <a:t>Save</a:t>
            </a:r>
          </a:p>
          <a:p>
            <a:endParaRPr lang="en-US" dirty="0"/>
          </a:p>
          <a:p>
            <a:r>
              <a:rPr lang="en-US" dirty="0" smtClean="0"/>
              <a:t>Entered profile now available in the Wireless Profiles list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021" y="975946"/>
            <a:ext cx="2388054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764700"/>
            <a:ext cx="2388053" cy="1792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399" y="2895600"/>
            <a:ext cx="2388053" cy="17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895019"/>
      </p:ext>
    </p:extLst>
  </p:cSld>
  <p:clrMapOvr>
    <a:masterClrMapping/>
  </p:clrMapOvr>
</p:sld>
</file>

<file path=ppt/theme/theme1.xml><?xml version="1.0" encoding="utf-8"?>
<a:theme xmlns:a="http://schemas.openxmlformats.org/drawingml/2006/main" name="JDSU_blu_2013">
  <a:themeElements>
    <a:clrScheme name="JDSU Color">
      <a:dk1>
        <a:srgbClr val="000000"/>
      </a:dk1>
      <a:lt1>
        <a:srgbClr val="FFFFFF"/>
      </a:lt1>
      <a:dk2>
        <a:srgbClr val="094891"/>
      </a:dk2>
      <a:lt2>
        <a:srgbClr val="8C84A6"/>
      </a:lt2>
      <a:accent1>
        <a:srgbClr val="8C84A6"/>
      </a:accent1>
      <a:accent2>
        <a:srgbClr val="E2A036"/>
      </a:accent2>
      <a:accent3>
        <a:srgbClr val="9CC9A6"/>
      </a:accent3>
      <a:accent4>
        <a:srgbClr val="B70005"/>
      </a:accent4>
      <a:accent5>
        <a:srgbClr val="28225B"/>
      </a:accent5>
      <a:accent6>
        <a:srgbClr val="B0A693"/>
      </a:accent6>
      <a:hlink>
        <a:srgbClr val="094891"/>
      </a:hlink>
      <a:folHlink>
        <a:srgbClr val="46402D"/>
      </a:folHlink>
    </a:clrScheme>
    <a:fontScheme name="JDSU font">
      <a:majorFont>
        <a:latin typeface="Arial"/>
        <a:ea typeface="Adobe Heiti Std R"/>
        <a:cs typeface=""/>
      </a:majorFont>
      <a:minorFont>
        <a:latin typeface="Arial"/>
        <a:ea typeface="Adobe Heiti Std 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11500</TotalTime>
  <Words>992</Words>
  <Application>Microsoft Office PowerPoint</Application>
  <PresentationFormat>On-screen Show (4:3)</PresentationFormat>
  <Paragraphs>140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JDSU_blu_2013</vt:lpstr>
      <vt:lpstr>DSAM WiFi Mode</vt:lpstr>
      <vt:lpstr>WiFi – Troubleshooting and Connectivity </vt:lpstr>
      <vt:lpstr>Site Survey Mode</vt:lpstr>
      <vt:lpstr>Wireless Site Survey Screen</vt:lpstr>
      <vt:lpstr>WiFi Uses - Subscriber Issue:</vt:lpstr>
      <vt:lpstr>WiFi Troubleshooting Considerations</vt:lpstr>
      <vt:lpstr>Validate Web Access via WiFi</vt:lpstr>
      <vt:lpstr>Synchronization to TPP or StrataSync (SS)</vt:lpstr>
      <vt:lpstr>Configure WiFi Profile</vt:lpstr>
      <vt:lpstr>Wirelessly synchronizing to TPP or SS with DSAM </vt:lpstr>
      <vt:lpstr>Notable Topics:</vt:lpstr>
    </vt:vector>
  </TitlesOfParts>
  <Company>JDSU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RuthAl</dc:creator>
  <cp:lastModifiedBy>Al Ruth</cp:lastModifiedBy>
  <cp:revision>33</cp:revision>
  <dcterms:created xsi:type="dcterms:W3CDTF">2011-03-23T15:42:09Z</dcterms:created>
  <dcterms:modified xsi:type="dcterms:W3CDTF">2014-08-29T13:20:18Z</dcterms:modified>
</cp:coreProperties>
</file>