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327" r:id="rId3"/>
    <p:sldId id="332" r:id="rId4"/>
    <p:sldId id="331" r:id="rId5"/>
    <p:sldId id="333" r:id="rId6"/>
    <p:sldId id="334" r:id="rId7"/>
    <p:sldId id="33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F4B"/>
    <a:srgbClr val="74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Blue">
    <p:bg>
      <p:bgPr>
        <a:gradFill flip="none" rotWithShape="1">
          <a:gsLst>
            <a:gs pos="0">
              <a:srgbClr val="BBBBBB"/>
            </a:gs>
            <a:gs pos="100000">
              <a:srgbClr val="EDEDED"/>
            </a:gs>
            <a:gs pos="50000">
              <a:srgbClr val="D3D3D3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Picture 6" descr="shape-03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8" name="Picture 7" descr="Viavi_c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0891" y="319731"/>
              <a:ext cx="1659589" cy="544745"/>
            </a:xfrm>
            <a:prstGeom prst="rect">
              <a:avLst/>
            </a:prstGeom>
          </p:spPr>
        </p:pic>
      </p:grpSp>
      <p:sp>
        <p:nvSpPr>
          <p:cNvPr id="9" name="Rounded Rectangle 8"/>
          <p:cNvSpPr/>
          <p:nvPr userDrawn="1"/>
        </p:nvSpPr>
        <p:spPr>
          <a:xfrm>
            <a:off x="229448" y="2712110"/>
            <a:ext cx="8685105" cy="2694794"/>
          </a:xfrm>
          <a:prstGeom prst="roundRect">
            <a:avLst>
              <a:gd name="adj" fmla="val 5334"/>
            </a:avLst>
          </a:prstGeom>
          <a:gradFill flip="none" rotWithShape="1">
            <a:gsLst>
              <a:gs pos="0">
                <a:schemeClr val="bg2">
                  <a:alpha val="95000"/>
                </a:schemeClr>
              </a:gs>
              <a:gs pos="100000">
                <a:schemeClr val="accent3">
                  <a:alpha val="95000"/>
                </a:schemeClr>
              </a:gs>
              <a:gs pos="50000">
                <a:schemeClr val="accent2">
                  <a:alpha val="95000"/>
                </a:schemeClr>
              </a:gs>
            </a:gsLst>
            <a:lin ang="19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057" y="3135895"/>
            <a:ext cx="7772400" cy="1229947"/>
          </a:xfrm>
        </p:spPr>
        <p:txBody>
          <a:bodyPr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057" y="4471673"/>
            <a:ext cx="6400800" cy="635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99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ttsj\Desktop\ppt template\cityscape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40" r="18754"/>
          <a:stretch/>
        </p:blipFill>
        <p:spPr bwMode="auto">
          <a:xfrm>
            <a:off x="310894" y="0"/>
            <a:ext cx="8833109" cy="598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6" name="Picture 5" descr="Viavi_ImageCover_Mask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Picture 3" descr="Viavi_ImageCover_Shape.png"/>
            <p:cNvPicPr>
              <a:picLocks noChangeAspect="1"/>
            </p:cNvPicPr>
            <p:nvPr userDrawn="1"/>
          </p:nvPicPr>
          <p:blipFill>
            <a:blip r:embed="rId4">
              <a:alphaModFix amt="2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08177" y="0"/>
              <a:ext cx="4102331" cy="4314305"/>
            </a:xfrm>
            <a:prstGeom prst="rect">
              <a:avLst/>
            </a:prstGeom>
          </p:spPr>
        </p:pic>
        <p:pic>
          <p:nvPicPr>
            <p:cNvPr id="8" name="Picture 7" descr="Viavi_c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0891" y="319731"/>
              <a:ext cx="1659589" cy="54474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059" y="3135893"/>
            <a:ext cx="3350601" cy="1833899"/>
          </a:xfrm>
        </p:spPr>
        <p:txBody>
          <a:bodyPr/>
          <a:lstStyle>
            <a:lvl1pPr>
              <a:lnSpc>
                <a:spcPct val="100000"/>
              </a:lnSpc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059" y="5005465"/>
            <a:ext cx="3350601" cy="635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4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1718"/>
            <a:ext cx="8458200" cy="6845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472" y="1143006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6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5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939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Blue">
    <p:bg>
      <p:bgPr>
        <a:gradFill flip="none" rotWithShape="1">
          <a:gsLst>
            <a:gs pos="0">
              <a:schemeClr val="bg2"/>
            </a:gs>
            <a:gs pos="100000">
              <a:schemeClr val="accent3"/>
            </a:gs>
            <a:gs pos="50000">
              <a:schemeClr val="accent2"/>
            </a:gs>
          </a:gsLst>
          <a:lin ang="19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3136392"/>
            <a:ext cx="7772400" cy="123444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Viavi_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139" y="6537490"/>
            <a:ext cx="841248" cy="27613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8285225" y="6541229"/>
            <a:ext cx="515877" cy="276999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en-US"/>
            </a:defPPr>
            <a:lvl1pPr algn="r">
              <a:defRPr sz="1200">
                <a:solidFill>
                  <a:srgbClr val="3D0064"/>
                </a:solidFill>
              </a:defRPr>
            </a:lvl1pPr>
          </a:lstStyle>
          <a:p>
            <a:fld id="{510F167E-D98C-DA4B-8A87-8A99C0A00B8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8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Large Content Blue">
    <p:bg>
      <p:bgPr>
        <a:gradFill flip="none" rotWithShape="1">
          <a:gsLst>
            <a:gs pos="0">
              <a:schemeClr val="bg2"/>
            </a:gs>
            <a:gs pos="100000">
              <a:schemeClr val="accent3"/>
            </a:gs>
            <a:gs pos="50000">
              <a:schemeClr val="accent2"/>
            </a:gs>
          </a:gsLst>
          <a:lin ang="19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56598"/>
            <a:ext cx="8458200" cy="4059175"/>
          </a:xfrm>
        </p:spPr>
        <p:txBody>
          <a:bodyPr/>
          <a:lstStyle>
            <a:lvl1pPr marL="0" indent="0">
              <a:buNone/>
              <a:defRPr sz="3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Viavi_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139" y="6537490"/>
            <a:ext cx="841248" cy="27613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8285225" y="6541229"/>
            <a:ext cx="515877" cy="276999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en-US"/>
            </a:defPPr>
            <a:lvl1pPr algn="r">
              <a:defRPr sz="1200">
                <a:solidFill>
                  <a:srgbClr val="3D0064"/>
                </a:solidFill>
              </a:defRPr>
            </a:lvl1pPr>
          </a:lstStyle>
          <a:p>
            <a:fld id="{510F167E-D98C-DA4B-8A87-8A99C0A00B8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7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85992"/>
            <a:ext cx="8458200" cy="4629780"/>
          </a:xfrm>
        </p:spPr>
        <p:txBody>
          <a:bodyPr/>
          <a:lstStyle>
            <a:lvl1pPr marL="0" indent="0">
              <a:buNone/>
              <a:defRPr sz="36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620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431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iavi_c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4563" y="2934200"/>
            <a:ext cx="3014878" cy="9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7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700" dirty="0">
                <a:solidFill>
                  <a:prstClr val="white"/>
                </a:solidFill>
              </a:rPr>
              <a:t>									</a:t>
            </a:r>
            <a:r>
              <a:rPr lang="en-US" sz="700" dirty="0">
                <a:solidFill>
                  <a:prstClr val="white">
                    <a:lumMod val="50000"/>
                  </a:prstClr>
                </a:solidFill>
              </a:rPr>
              <a:t>© 2015 Viavi Solutions, Inc. | Viavi Confidential and Proprietary Information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21718"/>
            <a:ext cx="8458200" cy="684524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43771"/>
            <a:ext cx="8458200" cy="4572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 descr="Viavi_c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895" y="6537743"/>
            <a:ext cx="840492" cy="2758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85225" y="6541229"/>
            <a:ext cx="515877" cy="276999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en-US"/>
            </a:defPPr>
            <a:lvl1pPr algn="r">
              <a:defRPr sz="1200">
                <a:solidFill>
                  <a:srgbClr val="3D0064"/>
                </a:solidFill>
              </a:defRPr>
            </a:lvl1pPr>
          </a:lstStyle>
          <a:p>
            <a:fld id="{510F167E-D98C-DA4B-8A87-8A99C0A00B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72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ts val="0"/>
        </a:spcBef>
        <a:buClr>
          <a:schemeClr val="bg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65100" algn="l" defTabSz="457200" rtl="0" eaLnBrk="1" latinLnBrk="0" hangingPunct="1">
        <a:spcBef>
          <a:spcPts val="0"/>
        </a:spcBef>
        <a:buClr>
          <a:schemeClr val="bg2"/>
        </a:buClr>
        <a:buSzPct val="100000"/>
        <a:buFont typeface="Arial" panose="020B0604020202020204" pitchFamily="34" charset="0"/>
        <a:buChar char="▫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457200" rtl="0" eaLnBrk="1" latinLnBrk="0" hangingPunct="1">
        <a:spcBef>
          <a:spcPts val="0"/>
        </a:spcBef>
        <a:buClr>
          <a:schemeClr val="bg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173038" algn="l" defTabSz="457200" rtl="0" eaLnBrk="1" latinLnBrk="0" hangingPunct="1">
        <a:spcBef>
          <a:spcPts val="0"/>
        </a:spcBef>
        <a:buClr>
          <a:schemeClr val="bg2"/>
        </a:buClr>
        <a:buSzPct val="100000"/>
        <a:buFont typeface="Arial" panose="020B0604020202020204" pitchFamily="34" charset="0"/>
        <a:buChar char="▫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16038" indent="-173038" algn="l" defTabSz="457200" rtl="0" eaLnBrk="1" latinLnBrk="0" hangingPunct="1">
        <a:spcBef>
          <a:spcPts val="0"/>
        </a:spcBef>
        <a:buClr>
          <a:schemeClr val="bg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bc.co.u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estbuy.com.mx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xSIGHT</a:t>
            </a:r>
            <a:br>
              <a:rPr lang="en-US" dirty="0"/>
            </a:br>
            <a:r>
              <a:rPr lang="en-US" dirty="0"/>
              <a:t>DPI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Andrew Smedley – 2019-02-25</a:t>
            </a:r>
          </a:p>
        </p:txBody>
      </p:sp>
    </p:spTree>
    <p:extLst>
      <p:ext uri="{BB962C8B-B14F-4D97-AF65-F5344CB8AC3E}">
        <p14:creationId xmlns:p14="http://schemas.microsoft.com/office/powerpoint/2010/main" val="202345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make this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458200" cy="4877571"/>
          </a:xfrm>
        </p:spPr>
        <p:txBody>
          <a:bodyPr/>
          <a:lstStyle/>
          <a:p>
            <a:r>
              <a:rPr lang="en-US" dirty="0"/>
              <a:t>One of the methods </a:t>
            </a:r>
            <a:r>
              <a:rPr lang="en-US" dirty="0" err="1"/>
              <a:t>xUP</a:t>
            </a:r>
            <a:r>
              <a:rPr lang="en-US" dirty="0"/>
              <a:t> uses to perform Service Classification is via the user’s DNS activity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4128" y="1683273"/>
            <a:ext cx="1778794" cy="884458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DPI Classification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(QOSMOS)</a:t>
            </a:r>
          </a:p>
        </p:txBody>
      </p:sp>
      <p:cxnSp>
        <p:nvCxnSpPr>
          <p:cNvPr id="5" name="Straight Arrow Connector 4"/>
          <p:cNvCxnSpPr>
            <a:cxnSpLocks/>
            <a:stCxn id="4" idx="2"/>
          </p:cNvCxnSpPr>
          <p:nvPr/>
        </p:nvCxnSpPr>
        <p:spPr>
          <a:xfrm flipH="1">
            <a:off x="3083843" y="2567731"/>
            <a:ext cx="29682" cy="2879450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94446" y="5447181"/>
            <a:ext cx="1778794" cy="88445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Service ID -&gt; Friendly Names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(service.csv)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 flipV="1">
            <a:off x="4024107" y="2083896"/>
            <a:ext cx="730163" cy="1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91757" y="1648420"/>
            <a:ext cx="10182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Trivial</a:t>
            </a:r>
            <a:br>
              <a:rPr lang="en-US" sz="1100" dirty="0"/>
            </a:br>
            <a:r>
              <a:rPr lang="en-US" sz="1100" dirty="0"/>
              <a:t>Classification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7088199" y="1616658"/>
            <a:ext cx="1778794" cy="88445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DNS URL Classification (Netstar)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3059411" y="6315667"/>
            <a:ext cx="0" cy="391892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7977596" y="2501116"/>
            <a:ext cx="0" cy="2871438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998902" y="5372554"/>
            <a:ext cx="1957387" cy="88445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URL-ID -&gt; Friendly Name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(url_classification.csv)</a:t>
            </a:r>
          </a:p>
        </p:txBody>
      </p:sp>
      <p:cxnSp>
        <p:nvCxnSpPr>
          <p:cNvPr id="13" name="Straight Arrow Connector 12"/>
          <p:cNvCxnSpPr>
            <a:cxnSpLocks/>
            <a:stCxn id="14" idx="2"/>
          </p:cNvCxnSpPr>
          <p:nvPr/>
        </p:nvCxnSpPr>
        <p:spPr>
          <a:xfrm>
            <a:off x="809351" y="2573463"/>
            <a:ext cx="0" cy="4134097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4737" y="1689004"/>
            <a:ext cx="1369228" cy="88445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Custom Service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(custom_service.csv)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13524" y="3900617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Non-trivial</a:t>
            </a:r>
            <a:br>
              <a:rPr lang="en-US" sz="1400" dirty="0"/>
            </a:br>
            <a:r>
              <a:rPr lang="en-US" sz="1400" dirty="0"/>
              <a:t>Classification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8072664" y="6315667"/>
            <a:ext cx="0" cy="391892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9028" y="4039116"/>
            <a:ext cx="710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Match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67126" y="1612460"/>
            <a:ext cx="1373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 </a:t>
            </a:r>
          </a:p>
          <a:p>
            <a:r>
              <a:rPr lang="en-US" sz="1400" dirty="0"/>
              <a:t>Match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96422" y="1640040"/>
            <a:ext cx="1213086" cy="884458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HTTP / TLS URL Classification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(Netstar)</a:t>
            </a: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>
          <a:xfrm flipV="1">
            <a:off x="6109508" y="2058887"/>
            <a:ext cx="889394" cy="2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572220" y="5396000"/>
            <a:ext cx="1957387" cy="88445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URL-ID -&gt; Friendly Name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(url_classification.csv)</a:t>
            </a: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5382858" y="2524500"/>
            <a:ext cx="0" cy="2871501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67348" y="3858165"/>
            <a:ext cx="11622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HTTP/TLS Match found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38493" y="1658626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 Match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 flipV="1">
            <a:off x="1493965" y="2131233"/>
            <a:ext cx="730163" cy="1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632298" y="1301842"/>
            <a:ext cx="2690593" cy="15549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0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looking to enrich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71A0D9-1C86-4422-9FB0-0CCC59249D2A}"/>
              </a:ext>
            </a:extLst>
          </p:cNvPr>
          <p:cNvSpPr txBox="1"/>
          <p:nvPr/>
        </p:nvSpPr>
        <p:spPr>
          <a:xfrm>
            <a:off x="685800" y="2274838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7546B0-8043-4D71-86A4-7EDEC3D32EE2}"/>
              </a:ext>
            </a:extLst>
          </p:cNvPr>
          <p:cNvSpPr txBox="1"/>
          <p:nvPr/>
        </p:nvSpPr>
        <p:spPr>
          <a:xfrm>
            <a:off x="457200" y="1143771"/>
            <a:ext cx="758797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 enrich 3 fields</a:t>
            </a:r>
          </a:p>
          <a:p>
            <a:endParaRPr lang="en-GB" dirty="0"/>
          </a:p>
          <a:p>
            <a:r>
              <a:rPr lang="en-GB" dirty="0"/>
              <a:t>Easiest way to see this is in the UP 3</a:t>
            </a:r>
            <a:r>
              <a:rPr lang="en-GB" baseline="30000" dirty="0"/>
              <a:t>rd</a:t>
            </a:r>
            <a:r>
              <a:rPr lang="en-GB" dirty="0"/>
              <a:t> party feeds in /</a:t>
            </a:r>
            <a:r>
              <a:rPr lang="en-GB" dirty="0" err="1"/>
              <a:t>xsight</a:t>
            </a:r>
            <a:r>
              <a:rPr lang="en-GB" dirty="0"/>
              <a:t>/</a:t>
            </a:r>
            <a:r>
              <a:rPr lang="en-GB" dirty="0" err="1"/>
              <a:t>landingzone</a:t>
            </a:r>
            <a:endParaRPr lang="en-GB" dirty="0"/>
          </a:p>
          <a:p>
            <a:endParaRPr lang="en-GB" dirty="0"/>
          </a:p>
          <a:p>
            <a:r>
              <a:rPr lang="en-GB" dirty="0"/>
              <a:t>    11  </a:t>
            </a:r>
            <a:r>
              <a:rPr lang="en-GB" dirty="0" err="1"/>
              <a:t>service_category</a:t>
            </a:r>
            <a:endParaRPr lang="en-GB" dirty="0"/>
          </a:p>
          <a:p>
            <a:r>
              <a:rPr lang="en-GB" dirty="0"/>
              <a:t>    12  </a:t>
            </a:r>
            <a:r>
              <a:rPr lang="en-GB" dirty="0" err="1"/>
              <a:t>service_name</a:t>
            </a:r>
            <a:endParaRPr lang="en-GB" dirty="0"/>
          </a:p>
          <a:p>
            <a:r>
              <a:rPr lang="en-GB" dirty="0"/>
              <a:t>    13  </a:t>
            </a:r>
            <a:r>
              <a:rPr lang="en-GB" dirty="0" err="1"/>
              <a:t>application_name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Social </a:t>
            </a:r>
            <a:r>
              <a:rPr lang="en-GB" dirty="0" err="1"/>
              <a:t>Networking,facebook_messenger,HTTPS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B2F9D1-EF6A-488E-9C50-66C07811D72E}"/>
              </a:ext>
            </a:extLst>
          </p:cNvPr>
          <p:cNvCxnSpPr>
            <a:cxnSpLocks/>
          </p:cNvCxnSpPr>
          <p:nvPr/>
        </p:nvCxnSpPr>
        <p:spPr>
          <a:xfrm>
            <a:off x="685800" y="2438400"/>
            <a:ext cx="413025" cy="1823231"/>
          </a:xfrm>
          <a:prstGeom prst="straightConnector1">
            <a:avLst/>
          </a:prstGeom>
          <a:ln w="57150" cmpd="sng">
            <a:solidFill>
              <a:schemeClr val="accent3">
                <a:lumMod val="20000"/>
                <a:lumOff val="8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D38528C-4E7D-4F2C-8399-2A490D802AC1}"/>
              </a:ext>
            </a:extLst>
          </p:cNvPr>
          <p:cNvCxnSpPr>
            <a:cxnSpLocks/>
          </p:cNvCxnSpPr>
          <p:nvPr/>
        </p:nvCxnSpPr>
        <p:spPr>
          <a:xfrm>
            <a:off x="1091898" y="2661661"/>
            <a:ext cx="2108502" cy="1676285"/>
          </a:xfrm>
          <a:prstGeom prst="straightConnector1">
            <a:avLst/>
          </a:prstGeom>
          <a:ln w="57150" cmpd="sng">
            <a:solidFill>
              <a:schemeClr val="accent3">
                <a:lumMod val="20000"/>
                <a:lumOff val="8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914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one – Using UE </a:t>
            </a:r>
            <a:r>
              <a:rPr lang="en-US" dirty="0" err="1"/>
              <a:t>dest</a:t>
            </a:r>
            <a:r>
              <a:rPr lang="en-US" dirty="0"/>
              <a:t> 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19427D-E050-44DA-8FD1-5CE79FB672DB}"/>
              </a:ext>
            </a:extLst>
          </p:cNvPr>
          <p:cNvSpPr/>
          <p:nvPr/>
        </p:nvSpPr>
        <p:spPr>
          <a:xfrm>
            <a:off x="342900" y="940878"/>
            <a:ext cx="1369228" cy="88445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Custom Service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(custom_service.csv)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71A0D9-1C86-4422-9FB0-0CCC59249D2A}"/>
              </a:ext>
            </a:extLst>
          </p:cNvPr>
          <p:cNvSpPr txBox="1"/>
          <p:nvPr/>
        </p:nvSpPr>
        <p:spPr>
          <a:xfrm>
            <a:off x="685800" y="2274838"/>
            <a:ext cx="714811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It does not always need to be called this depends on who set this up</a:t>
            </a:r>
          </a:p>
          <a:p>
            <a:r>
              <a:rPr lang="en-GB" dirty="0"/>
              <a:t>AT&amp;T Mex we use </a:t>
            </a:r>
          </a:p>
          <a:p>
            <a:r>
              <a:rPr lang="en-GB" dirty="0"/>
              <a:t>/</a:t>
            </a:r>
            <a:r>
              <a:rPr lang="en-GB" dirty="0" err="1"/>
              <a:t>xsight</a:t>
            </a:r>
            <a:r>
              <a:rPr lang="en-GB" dirty="0"/>
              <a:t>/etc/opt/</a:t>
            </a:r>
            <a:r>
              <a:rPr lang="en-GB" dirty="0" err="1"/>
              <a:t>xagg</a:t>
            </a:r>
            <a:r>
              <a:rPr lang="en-GB" dirty="0"/>
              <a:t>/config/static_ip_service_enrichment.csv</a:t>
            </a:r>
          </a:p>
          <a:p>
            <a:r>
              <a:rPr lang="en-GB" dirty="0"/>
              <a:t>This can be distributed via </a:t>
            </a:r>
            <a:r>
              <a:rPr lang="en-GB" dirty="0" err="1"/>
              <a:t>xs</a:t>
            </a:r>
            <a:r>
              <a:rPr lang="en-GB" dirty="0"/>
              <a:t>-config</a:t>
            </a:r>
          </a:p>
          <a:p>
            <a:r>
              <a:rPr lang="en-GB" dirty="0"/>
              <a:t>Configured in</a:t>
            </a:r>
          </a:p>
          <a:p>
            <a:r>
              <a:rPr lang="en-GB" dirty="0"/>
              <a:t>/</a:t>
            </a:r>
            <a:r>
              <a:rPr lang="en-GB" dirty="0" err="1"/>
              <a:t>xsight</a:t>
            </a:r>
            <a:r>
              <a:rPr lang="en-GB" dirty="0"/>
              <a:t>/etc/opt/</a:t>
            </a:r>
            <a:r>
              <a:rPr lang="en-GB" dirty="0" err="1"/>
              <a:t>xagg</a:t>
            </a:r>
            <a:r>
              <a:rPr lang="en-GB" dirty="0"/>
              <a:t>/config/xagg.xml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Example of this file</a:t>
            </a:r>
          </a:p>
          <a:p>
            <a:endParaRPr lang="en-GB" dirty="0"/>
          </a:p>
          <a:p>
            <a:r>
              <a:rPr lang="en-GB" dirty="0"/>
              <a:t>/</a:t>
            </a:r>
            <a:r>
              <a:rPr lang="en-GB" dirty="0" err="1"/>
              <a:t>xsight</a:t>
            </a:r>
            <a:r>
              <a:rPr lang="en-GB" dirty="0"/>
              <a:t>/etc/opt/</a:t>
            </a:r>
            <a:r>
              <a:rPr lang="en-GB" dirty="0" err="1"/>
              <a:t>xagg</a:t>
            </a:r>
            <a:r>
              <a:rPr lang="en-GB" dirty="0"/>
              <a:t>/config/static_ip_service_enrichment.csv</a:t>
            </a:r>
          </a:p>
          <a:p>
            <a:r>
              <a:rPr lang="en-GB" dirty="0" err="1"/>
              <a:t>user_dst_ip,service_category,service_type,service_name</a:t>
            </a:r>
            <a:endParaRPr lang="en-GB" dirty="0"/>
          </a:p>
          <a:p>
            <a:r>
              <a:rPr lang="en-GB" dirty="0"/>
              <a:t>107.21.104.246,Web </a:t>
            </a:r>
            <a:r>
              <a:rPr lang="en-GB" dirty="0" err="1"/>
              <a:t>Services,Content</a:t>
            </a:r>
            <a:r>
              <a:rPr lang="en-GB" dirty="0"/>
              <a:t> </a:t>
            </a:r>
            <a:r>
              <a:rPr lang="en-GB" dirty="0" err="1"/>
              <a:t>Servers,PRIP</a:t>
            </a:r>
            <a:endParaRPr lang="en-GB" dirty="0"/>
          </a:p>
          <a:p>
            <a:r>
              <a:rPr lang="en-GB" dirty="0"/>
              <a:t>54.173.12.141,Web </a:t>
            </a:r>
            <a:r>
              <a:rPr lang="en-GB" dirty="0" err="1"/>
              <a:t>Services,Content</a:t>
            </a:r>
            <a:r>
              <a:rPr lang="en-GB" dirty="0"/>
              <a:t> </a:t>
            </a:r>
            <a:r>
              <a:rPr lang="en-GB" dirty="0" err="1"/>
              <a:t>Servers,PRIP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76986D-97C3-489D-90C9-80D2ECD9FB8F}"/>
              </a:ext>
            </a:extLst>
          </p:cNvPr>
          <p:cNvSpPr txBox="1"/>
          <p:nvPr/>
        </p:nvSpPr>
        <p:spPr>
          <a:xfrm>
            <a:off x="1739837" y="1142229"/>
            <a:ext cx="734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Using either direct Host or Content Delivery Network (CDN) IP address</a:t>
            </a:r>
          </a:p>
        </p:txBody>
      </p:sp>
    </p:spTree>
    <p:extLst>
      <p:ext uri="{BB962C8B-B14F-4D97-AF65-F5344CB8AC3E}">
        <p14:creationId xmlns:p14="http://schemas.microsoft.com/office/powerpoint/2010/main" val="224001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2: </a:t>
            </a:r>
            <a:r>
              <a:rPr lang="en-US" dirty="0" err="1"/>
              <a:t>QoSMOS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71A0D9-1C86-4422-9FB0-0CCC59249D2A}"/>
              </a:ext>
            </a:extLst>
          </p:cNvPr>
          <p:cNvSpPr txBox="1"/>
          <p:nvPr/>
        </p:nvSpPr>
        <p:spPr>
          <a:xfrm>
            <a:off x="685800" y="2274838"/>
            <a:ext cx="802020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 can we alter change to this.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Config file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	/</a:t>
            </a:r>
            <a:r>
              <a:rPr lang="en-GB" dirty="0" err="1"/>
              <a:t>xsight</a:t>
            </a:r>
            <a:r>
              <a:rPr lang="en-GB" dirty="0"/>
              <a:t>/etc/opt/</a:t>
            </a:r>
            <a:r>
              <a:rPr lang="en-GB" dirty="0" err="1"/>
              <a:t>xagg</a:t>
            </a:r>
            <a:r>
              <a:rPr lang="en-GB" dirty="0"/>
              <a:t>/config/service.csv</a:t>
            </a:r>
          </a:p>
          <a:p>
            <a:endParaRPr lang="en-GB" dirty="0"/>
          </a:p>
          <a:p>
            <a:r>
              <a:rPr lang="en-GB" dirty="0" err="1"/>
              <a:t>dpi_application,</a:t>
            </a:r>
            <a:r>
              <a:rPr lang="en-GB" dirty="0" err="1">
                <a:highlight>
                  <a:srgbClr val="FFFF00"/>
                </a:highlight>
              </a:rPr>
              <a:t>service_category,service_type,service_name</a:t>
            </a:r>
            <a:endParaRPr lang="en-GB" dirty="0">
              <a:highlight>
                <a:srgbClr val="FFFF00"/>
              </a:highlight>
            </a:endParaRPr>
          </a:p>
          <a:p>
            <a:endParaRPr lang="en-GB" dirty="0"/>
          </a:p>
          <a:p>
            <a:r>
              <a:rPr lang="en-GB" dirty="0"/>
              <a:t>Only items highlighted are what we can change, we cannot add anything to </a:t>
            </a:r>
          </a:p>
          <a:p>
            <a:r>
              <a:rPr lang="en-GB" dirty="0"/>
              <a:t>this.  Anything you do change will be lost if you do not compare to new builds</a:t>
            </a:r>
          </a:p>
          <a:p>
            <a:r>
              <a:rPr lang="en-GB" dirty="0"/>
              <a:t>Being released and you must alter yourself.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76986D-97C3-489D-90C9-80D2ECD9FB8F}"/>
              </a:ext>
            </a:extLst>
          </p:cNvPr>
          <p:cNvSpPr txBox="1"/>
          <p:nvPr/>
        </p:nvSpPr>
        <p:spPr>
          <a:xfrm>
            <a:off x="2516549" y="1148385"/>
            <a:ext cx="6404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New versions of this are delivered each month. Follow admin</a:t>
            </a:r>
          </a:p>
          <a:p>
            <a:r>
              <a:rPr lang="en-GB" dirty="0"/>
              <a:t>Guide to add.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773FD3-6932-4937-AEBF-7DDB2BE77CE3}"/>
              </a:ext>
            </a:extLst>
          </p:cNvPr>
          <p:cNvSpPr/>
          <p:nvPr/>
        </p:nvSpPr>
        <p:spPr>
          <a:xfrm>
            <a:off x="533400" y="1103197"/>
            <a:ext cx="1778794" cy="884458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DPI Classification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(QOSMOS)</a:t>
            </a:r>
          </a:p>
        </p:txBody>
      </p:sp>
    </p:spTree>
    <p:extLst>
      <p:ext uri="{BB962C8B-B14F-4D97-AF65-F5344CB8AC3E}">
        <p14:creationId xmlns:p14="http://schemas.microsoft.com/office/powerpoint/2010/main" val="401778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 – URL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71A0D9-1C86-4422-9FB0-0CCC59249D2A}"/>
              </a:ext>
            </a:extLst>
          </p:cNvPr>
          <p:cNvSpPr txBox="1"/>
          <p:nvPr/>
        </p:nvSpPr>
        <p:spPr>
          <a:xfrm>
            <a:off x="342900" y="1794716"/>
            <a:ext cx="6750566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  <a:p>
            <a:r>
              <a:rPr lang="en-GB" dirty="0"/>
              <a:t>1. You can check which version you are running</a:t>
            </a:r>
          </a:p>
          <a:p>
            <a:r>
              <a:rPr lang="en-GB" dirty="0"/>
              <a:t>/</a:t>
            </a:r>
            <a:r>
              <a:rPr lang="en-GB" dirty="0" err="1"/>
              <a:t>usr</a:t>
            </a:r>
            <a:r>
              <a:rPr lang="en-GB" dirty="0"/>
              <a:t>/local/gcf1/bin/gcf1check /</a:t>
            </a:r>
            <a:r>
              <a:rPr lang="en-GB" dirty="0" err="1"/>
              <a:t>usr</a:t>
            </a:r>
            <a:r>
              <a:rPr lang="en-GB" dirty="0"/>
              <a:t>/local/gcf1/etc/gcf1.conf version</a:t>
            </a:r>
          </a:p>
          <a:p>
            <a:endParaRPr lang="en-GB" dirty="0"/>
          </a:p>
          <a:p>
            <a:r>
              <a:rPr lang="en-GB" dirty="0"/>
              <a:t>2. Config file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/</a:t>
            </a:r>
            <a:r>
              <a:rPr lang="en-GB" dirty="0" err="1"/>
              <a:t>xsight</a:t>
            </a:r>
            <a:r>
              <a:rPr lang="en-GB" dirty="0"/>
              <a:t>/etc/opt/</a:t>
            </a:r>
            <a:r>
              <a:rPr lang="en-GB" dirty="0" err="1"/>
              <a:t>xagg</a:t>
            </a:r>
            <a:r>
              <a:rPr lang="en-GB" dirty="0"/>
              <a:t>/config/url_classification.csv</a:t>
            </a:r>
          </a:p>
          <a:p>
            <a:r>
              <a:rPr lang="en-GB" dirty="0" err="1">
                <a:highlight>
                  <a:srgbClr val="00FF00"/>
                </a:highlight>
              </a:rPr>
              <a:t>url_classification</a:t>
            </a:r>
            <a:r>
              <a:rPr lang="en-GB" dirty="0" err="1"/>
              <a:t>,</a:t>
            </a:r>
            <a:r>
              <a:rPr lang="en-GB" dirty="0" err="1">
                <a:highlight>
                  <a:srgbClr val="00FFFF"/>
                </a:highlight>
              </a:rPr>
              <a:t>service_category</a:t>
            </a:r>
            <a:r>
              <a:rPr lang="en-GB" dirty="0" err="1"/>
              <a:t>,</a:t>
            </a:r>
            <a:r>
              <a:rPr lang="en-GB" dirty="0" err="1">
                <a:highlight>
                  <a:srgbClr val="FF00FF"/>
                </a:highlight>
              </a:rPr>
              <a:t>service_type</a:t>
            </a:r>
            <a:r>
              <a:rPr lang="en-GB" dirty="0" err="1"/>
              <a:t>,</a:t>
            </a:r>
            <a:r>
              <a:rPr lang="en-GB" dirty="0" err="1">
                <a:highlight>
                  <a:srgbClr val="FFFF00"/>
                </a:highlight>
              </a:rPr>
              <a:t>service_name</a:t>
            </a:r>
            <a:endParaRPr lang="en-GB" dirty="0">
              <a:highlight>
                <a:srgbClr val="FFFF00"/>
              </a:highlight>
            </a:endParaRPr>
          </a:p>
          <a:p>
            <a:endParaRPr lang="en-GB" dirty="0"/>
          </a:p>
          <a:p>
            <a:r>
              <a:rPr lang="en-GB" dirty="0"/>
              <a:t>Simple check to see what a URL would be classified as</a:t>
            </a:r>
          </a:p>
          <a:p>
            <a:r>
              <a:rPr lang="en-GB" sz="1600" dirty="0"/>
              <a:t>Run following command:</a:t>
            </a:r>
          </a:p>
          <a:p>
            <a:r>
              <a:rPr lang="en-GB" dirty="0"/>
              <a:t>/</a:t>
            </a:r>
            <a:r>
              <a:rPr lang="en-GB" sz="1200" dirty="0" err="1"/>
              <a:t>usr</a:t>
            </a:r>
            <a:r>
              <a:rPr lang="en-GB" sz="1200" dirty="0"/>
              <a:t>/local/gcf1/bin/gcf1check /</a:t>
            </a:r>
            <a:r>
              <a:rPr lang="en-GB" sz="1200" dirty="0" err="1"/>
              <a:t>usr</a:t>
            </a:r>
            <a:r>
              <a:rPr lang="en-GB" sz="1200" dirty="0"/>
              <a:t>/local/gcf1/etc/gcf1.conf check3</a:t>
            </a:r>
          </a:p>
          <a:p>
            <a:endParaRPr lang="en-GB" sz="1200" dirty="0"/>
          </a:p>
          <a:p>
            <a:r>
              <a:rPr lang="en-GB" sz="1200" dirty="0"/>
              <a:t>http://bbc.co.uk</a:t>
            </a:r>
          </a:p>
          <a:p>
            <a:r>
              <a:rPr lang="en-GB" sz="1200" dirty="0"/>
              <a:t>Categorized     1       0       2501    "News"  2       "Low Risk"      0x100   -       </a:t>
            </a:r>
            <a:r>
              <a:rPr lang="en-GB" sz="1200" dirty="0">
                <a:hlinkClick r:id="rId2"/>
              </a:rPr>
              <a:t>http://bbc.co.uk</a:t>
            </a:r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Looking in URL file we see 2501</a:t>
            </a:r>
          </a:p>
          <a:p>
            <a:r>
              <a:rPr lang="en-GB" sz="1200" dirty="0"/>
              <a:t> grep 2501 url_classification.csv</a:t>
            </a:r>
          </a:p>
          <a:p>
            <a:r>
              <a:rPr lang="en-GB" sz="1200" dirty="0"/>
              <a:t>2501,Web </a:t>
            </a:r>
            <a:r>
              <a:rPr lang="en-GB" sz="1200" dirty="0" err="1"/>
              <a:t>Services,News,news</a:t>
            </a: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76986D-97C3-489D-90C9-80D2ECD9FB8F}"/>
              </a:ext>
            </a:extLst>
          </p:cNvPr>
          <p:cNvSpPr txBox="1"/>
          <p:nvPr/>
        </p:nvSpPr>
        <p:spPr>
          <a:xfrm>
            <a:off x="2516549" y="1148385"/>
            <a:ext cx="6404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New versions of this are delivered each month. Follow admin</a:t>
            </a:r>
          </a:p>
          <a:p>
            <a:r>
              <a:rPr lang="en-GB" dirty="0"/>
              <a:t>Guide to add.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83414C-EF0D-4518-8250-4CD1412EB351}"/>
              </a:ext>
            </a:extLst>
          </p:cNvPr>
          <p:cNvSpPr/>
          <p:nvPr/>
        </p:nvSpPr>
        <p:spPr>
          <a:xfrm>
            <a:off x="342900" y="869293"/>
            <a:ext cx="1778794" cy="88445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DNS URL Classification (Netstar)</a:t>
            </a:r>
          </a:p>
        </p:txBody>
      </p:sp>
    </p:spTree>
    <p:extLst>
      <p:ext uri="{BB962C8B-B14F-4D97-AF65-F5344CB8AC3E}">
        <p14:creationId xmlns:p14="http://schemas.microsoft.com/office/powerpoint/2010/main" val="3223489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 – </a:t>
            </a:r>
            <a:r>
              <a:rPr lang="en-US"/>
              <a:t>create custom </a:t>
            </a:r>
            <a:r>
              <a:rPr lang="en-US" dirty="0"/>
              <a:t>URL’s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71A0D9-1C86-4422-9FB0-0CCC59249D2A}"/>
              </a:ext>
            </a:extLst>
          </p:cNvPr>
          <p:cNvSpPr txBox="1"/>
          <p:nvPr/>
        </p:nvSpPr>
        <p:spPr>
          <a:xfrm>
            <a:off x="152400" y="763980"/>
            <a:ext cx="9142246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Example for </a:t>
            </a:r>
            <a:r>
              <a:rPr lang="en-GB" sz="1200" dirty="0" err="1"/>
              <a:t>bestbuy</a:t>
            </a:r>
            <a:endParaRPr lang="en-GB" sz="1200" dirty="0"/>
          </a:p>
          <a:p>
            <a:endParaRPr lang="en-GB" sz="1200" dirty="0"/>
          </a:p>
          <a:p>
            <a:r>
              <a:rPr lang="en-US" b="1" dirty="0"/>
              <a:t>BESTBUY</a:t>
            </a:r>
            <a:endParaRPr lang="en-GB" dirty="0"/>
          </a:p>
          <a:p>
            <a:r>
              <a:rPr lang="en-US" dirty="0"/>
              <a:t>You will see below no service name for </a:t>
            </a:r>
            <a:r>
              <a:rPr lang="en-US" dirty="0" err="1"/>
              <a:t>bestbuy</a:t>
            </a:r>
            <a:r>
              <a:rPr lang="en-US" dirty="0"/>
              <a:t>, but we see a URL</a:t>
            </a:r>
            <a:endParaRPr lang="en-GB" dirty="0"/>
          </a:p>
          <a:p>
            <a:r>
              <a:rPr lang="en-US" dirty="0"/>
              <a:t>[</a:t>
            </a:r>
            <a:r>
              <a:rPr lang="en-US" sz="1200" dirty="0"/>
              <a:t>xsight@mx-tol-m1-cem-tsa-up-ps-7 </a:t>
            </a:r>
            <a:r>
              <a:rPr lang="en-US" sz="1200" dirty="0" err="1"/>
              <a:t>landingzone</a:t>
            </a:r>
            <a:r>
              <a:rPr lang="en-US" sz="1200" dirty="0"/>
              <a:t>]$ </a:t>
            </a:r>
            <a:r>
              <a:rPr lang="en-US" sz="1200" dirty="0" err="1"/>
              <a:t>zcat</a:t>
            </a:r>
            <a:r>
              <a:rPr lang="en-US" sz="1200" dirty="0"/>
              <a:t> mx-tol-m1-cem-tsa-up-ps-7.20190221180000.60.V6.csv.gz | </a:t>
            </a:r>
          </a:p>
          <a:p>
            <a:r>
              <a:rPr lang="en-US" sz="1200" dirty="0"/>
              <a:t>grep </a:t>
            </a:r>
            <a:r>
              <a:rPr lang="en-US" sz="1200" dirty="0" err="1"/>
              <a:t>bestbuy</a:t>
            </a:r>
            <a:r>
              <a:rPr lang="en-US" sz="1200" dirty="0"/>
              <a:t> | cut -d , -f 11-14,40- | sort -u</a:t>
            </a:r>
            <a:endParaRPr lang="en-GB" sz="1200" dirty="0"/>
          </a:p>
          <a:p>
            <a:r>
              <a:rPr lang="en-US" dirty="0"/>
              <a:t>Web </a:t>
            </a:r>
            <a:r>
              <a:rPr lang="en-US" dirty="0" err="1"/>
              <a:t>Services,</a:t>
            </a:r>
            <a:r>
              <a:rPr lang="en-US" dirty="0" err="1">
                <a:highlight>
                  <a:srgbClr val="FFFF00"/>
                </a:highlight>
              </a:rPr>
              <a:t>it</a:t>
            </a:r>
            <a:r>
              <a:rPr lang="en-US" dirty="0">
                <a:highlight>
                  <a:srgbClr val="FFFF00"/>
                </a:highlight>
              </a:rPr>
              <a:t> online shopping</a:t>
            </a:r>
            <a:r>
              <a:rPr lang="en-US" dirty="0"/>
              <a:t>,HTTPS,www.bestbuy.com.mx,0,,,,</a:t>
            </a:r>
            <a:endParaRPr lang="en-GB" dirty="0"/>
          </a:p>
          <a:p>
            <a:endParaRPr lang="en-GB" sz="1200" dirty="0"/>
          </a:p>
          <a:p>
            <a:r>
              <a:rPr lang="en-US" b="1" dirty="0"/>
              <a:t>Update url_classification.csv to add new definitions</a:t>
            </a:r>
            <a:endParaRPr lang="en-GB" dirty="0"/>
          </a:p>
          <a:p>
            <a:r>
              <a:rPr lang="en-US" sz="1400" dirty="0" err="1"/>
              <a:t>xs</a:t>
            </a:r>
            <a:r>
              <a:rPr lang="en-US" sz="1400" dirty="0"/>
              <a:t>-config get shared --name url_classification.csv --version 2.1.0 &gt; shared.url_classification.csv.2.1.0</a:t>
            </a:r>
            <a:endParaRPr lang="en-GB" sz="1400" dirty="0"/>
          </a:p>
          <a:p>
            <a:r>
              <a:rPr lang="en-US" sz="1400" dirty="0"/>
              <a:t>vi shared.url_classification.csv.2.1.0</a:t>
            </a:r>
            <a:endParaRPr lang="en-GB" sz="1400" dirty="0"/>
          </a:p>
          <a:p>
            <a:endParaRPr lang="en-GB" sz="1200" dirty="0"/>
          </a:p>
          <a:p>
            <a:r>
              <a:rPr lang="en-US" sz="1200" dirty="0"/>
              <a:t>EXAMPLE:</a:t>
            </a:r>
            <a:endParaRPr lang="en-GB" sz="1200" dirty="0"/>
          </a:p>
          <a:p>
            <a:r>
              <a:rPr lang="en-GB" sz="1200" dirty="0"/>
              <a:t>30003,Web </a:t>
            </a:r>
            <a:r>
              <a:rPr lang="en-GB" sz="1200" dirty="0" err="1"/>
              <a:t>Services,Online</a:t>
            </a:r>
            <a:r>
              <a:rPr lang="en-GB" sz="1200" dirty="0"/>
              <a:t> </a:t>
            </a:r>
            <a:r>
              <a:rPr lang="en-GB" sz="1200" dirty="0" err="1"/>
              <a:t>Shopping,bestbuy</a:t>
            </a:r>
            <a:endParaRPr lang="en-GB" sz="1200" dirty="0"/>
          </a:p>
          <a:p>
            <a:endParaRPr lang="en-GB" dirty="0"/>
          </a:p>
          <a:p>
            <a:r>
              <a:rPr lang="en-GB" b="1" dirty="0"/>
              <a:t>AT&amp;T Mex Gordon added this to </a:t>
            </a:r>
            <a:r>
              <a:rPr lang="en-GB" b="1" dirty="0" err="1"/>
              <a:t>xs</a:t>
            </a:r>
            <a:r>
              <a:rPr lang="en-GB" b="1" dirty="0"/>
              <a:t>-config</a:t>
            </a:r>
          </a:p>
          <a:p>
            <a:r>
              <a:rPr lang="en-US" dirty="0" err="1"/>
              <a:t>xs</a:t>
            </a:r>
            <a:r>
              <a:rPr lang="en-US" dirty="0"/>
              <a:t>-config get shared --name custom_url.txt --version 2.1.0 &gt; shared.custom_url.txt.2.1.0</a:t>
            </a:r>
            <a:endParaRPr lang="en-GB" dirty="0"/>
          </a:p>
          <a:p>
            <a:r>
              <a:rPr lang="en-US" dirty="0"/>
              <a:t>vi shared.custom_url.txt.2.1.0</a:t>
            </a:r>
            <a:endParaRPr lang="en-GB" dirty="0"/>
          </a:p>
          <a:p>
            <a:r>
              <a:rPr lang="en-US" sz="1200" dirty="0"/>
              <a:t>EXAMPLE:</a:t>
            </a:r>
            <a:br>
              <a:rPr lang="en-US" sz="1200" dirty="0"/>
            </a:br>
            <a:r>
              <a:rPr lang="en-GB" sz="1200" dirty="0" err="1"/>
              <a:t>custom_url.txt:ADD</a:t>
            </a:r>
            <a:r>
              <a:rPr lang="en-GB" sz="1200" dirty="0"/>
              <a:t>      30003   0       http://bestbuy.ca</a:t>
            </a:r>
          </a:p>
          <a:p>
            <a:r>
              <a:rPr lang="en-GB" sz="1200" dirty="0" err="1"/>
              <a:t>custom_url.txt:ADD</a:t>
            </a:r>
            <a:r>
              <a:rPr lang="en-GB" sz="1200" dirty="0"/>
              <a:t>      30003   0       http://bestbuy.com</a:t>
            </a:r>
          </a:p>
          <a:p>
            <a:r>
              <a:rPr lang="en-GB" sz="1200" dirty="0" err="1"/>
              <a:t>custom_url.txt:ADD</a:t>
            </a:r>
            <a:r>
              <a:rPr lang="en-GB" sz="1200" dirty="0"/>
              <a:t>      30003   0       </a:t>
            </a:r>
            <a:r>
              <a:rPr lang="en-GB" sz="1200" dirty="0">
                <a:hlinkClick r:id="rId2"/>
              </a:rPr>
              <a:t>http://bestbuy.com.mx</a:t>
            </a:r>
            <a:endParaRPr lang="en-GB" sz="1200" dirty="0"/>
          </a:p>
          <a:p>
            <a:endParaRPr lang="en-US" sz="1200" u="sng" dirty="0"/>
          </a:p>
          <a:p>
            <a:r>
              <a:rPr lang="en-GB" dirty="0"/>
              <a:t>Now in the new </a:t>
            </a:r>
            <a:r>
              <a:rPr lang="en-GB" dirty="0" err="1"/>
              <a:t>landingzone</a:t>
            </a:r>
            <a:r>
              <a:rPr lang="en-GB" dirty="0"/>
              <a:t> files we see</a:t>
            </a:r>
          </a:p>
          <a:p>
            <a:r>
              <a:rPr lang="en-US" dirty="0"/>
              <a:t>Web </a:t>
            </a:r>
            <a:r>
              <a:rPr lang="en-US" dirty="0" err="1"/>
              <a:t>Services,</a:t>
            </a:r>
            <a:r>
              <a:rPr lang="en-US" dirty="0" err="1">
                <a:highlight>
                  <a:srgbClr val="FFFF00"/>
                </a:highlight>
              </a:rPr>
              <a:t>bestbuy</a:t>
            </a:r>
            <a:r>
              <a:rPr lang="en-US" dirty="0" err="1"/>
              <a:t>,HTTPS,www.bestbuy.com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56234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Viavi">
      <a:dk1>
        <a:srgbClr val="000000"/>
      </a:dk1>
      <a:lt1>
        <a:sysClr val="window" lastClr="FFFFFF"/>
      </a:lt1>
      <a:dk2>
        <a:srgbClr val="000000"/>
      </a:dk2>
      <a:lt2>
        <a:srgbClr val="500778"/>
      </a:lt2>
      <a:accent1>
        <a:srgbClr val="500778"/>
      </a:accent1>
      <a:accent2>
        <a:srgbClr val="426DA9"/>
      </a:accent2>
      <a:accent3>
        <a:srgbClr val="00A9E0"/>
      </a:accent3>
      <a:accent4>
        <a:srgbClr val="D50032"/>
      </a:accent4>
      <a:accent5>
        <a:srgbClr val="E87722"/>
      </a:accent5>
      <a:accent6>
        <a:srgbClr val="2CB34A"/>
      </a:accent6>
      <a:hlink>
        <a:srgbClr val="00A9E0"/>
      </a:hlink>
      <a:folHlink>
        <a:srgbClr val="426DA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10112</TotalTime>
  <Words>689</Words>
  <Application>Microsoft Office PowerPoint</Application>
  <PresentationFormat>On-screen Show (4:3)</PresentationFormat>
  <Paragraphs>128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blank</vt:lpstr>
      <vt:lpstr>xSIGHT DPI</vt:lpstr>
      <vt:lpstr>How can we make this better?</vt:lpstr>
      <vt:lpstr>What are we looking to enrich</vt:lpstr>
      <vt:lpstr>Phase one – Using UE dest IP</vt:lpstr>
      <vt:lpstr>Phase 2: QoSMOS</vt:lpstr>
      <vt:lpstr>Phase 3 – URL</vt:lpstr>
      <vt:lpstr>Phase 3 – create custom URL’s</vt:lpstr>
    </vt:vector>
  </TitlesOfParts>
  <Company>Viavi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</dc:creator>
  <cp:lastModifiedBy>Andrew Smedley</cp:lastModifiedBy>
  <cp:revision>102</cp:revision>
  <dcterms:created xsi:type="dcterms:W3CDTF">2017-10-17T16:04:39Z</dcterms:created>
  <dcterms:modified xsi:type="dcterms:W3CDTF">2019-07-18T16:47:08Z</dcterms:modified>
</cp:coreProperties>
</file>